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71" r:id="rId12"/>
    <p:sldId id="272" r:id="rId13"/>
    <p:sldId id="268" r:id="rId14"/>
    <p:sldId id="267" r:id="rId15"/>
    <p:sldId id="269" r:id="rId16"/>
    <p:sldId id="273" r:id="rId17"/>
    <p:sldId id="280" r:id="rId18"/>
    <p:sldId id="274" r:id="rId19"/>
    <p:sldId id="275" r:id="rId20"/>
    <p:sldId id="276" r:id="rId21"/>
    <p:sldId id="277" r:id="rId22"/>
    <p:sldId id="278" r:id="rId23"/>
    <p:sldId id="279" r:id="rId24"/>
  </p:sldIdLst>
  <p:sldSz cx="12190413" cy="6859588"/>
  <p:notesSz cx="6858000" cy="9144000"/>
  <p:embeddedFontLst>
    <p:embeddedFont>
      <p:font typeface="나눔고딕" panose="020B0600000101010101" charset="-127"/>
      <p:regular r:id="rId25"/>
      <p:bold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F2"/>
    <a:srgbClr val="0C4BFC"/>
    <a:srgbClr val="0A38FE"/>
    <a:srgbClr val="0944FF"/>
    <a:srgbClr val="0033C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8" d="100"/>
          <a:sy n="108" d="100"/>
        </p:scale>
        <p:origin x="684" y="7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2959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2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1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93ED-386C-42B4-A342-68F0B0AC39E0}" type="datetimeFigureOut">
              <a:rPr lang="ko-KR" altLang="en-US" smtClean="0"/>
              <a:pPr/>
              <a:t>2020-07-29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90ED-9371-40B4-A0AB-F24EA65173E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http://www2.chosun.ac.kr/upload/board/k2board/chosun/www_27_22_12568645885030.jpg">
            <a:extLst>
              <a:ext uri="{FF2B5EF4-FFF2-40B4-BE49-F238E27FC236}">
                <a16:creationId xmlns:a16="http://schemas.microsoft.com/office/drawing/2014/main" id="{37B26F52-36E2-4A9F-8D48-DAA253D3F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E4E4E4">
                <a:tint val="45000"/>
                <a:satMod val="400000"/>
              </a:srgbClr>
            </a:duotone>
            <a:lum bright="30000"/>
          </a:blip>
          <a:srcRect l="20901" r="25772" b="2899"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3A3EE44-280C-451B-8155-D083E1670197}"/>
              </a:ext>
            </a:extLst>
          </p:cNvPr>
          <p:cNvSpPr/>
          <p:nvPr userDrawn="1"/>
        </p:nvSpPr>
        <p:spPr>
          <a:xfrm>
            <a:off x="0" y="0"/>
            <a:ext cx="12190413" cy="6859587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ko-KR" altLang="en-US"/>
          </a:p>
        </p:txBody>
      </p:sp>
      <p:sp>
        <p:nvSpPr>
          <p:cNvPr id="9" name="한쪽 모서리가 잘린 사각형 3">
            <a:extLst>
              <a:ext uri="{FF2B5EF4-FFF2-40B4-BE49-F238E27FC236}">
                <a16:creationId xmlns:a16="http://schemas.microsoft.com/office/drawing/2014/main" id="{C63FFF26-0AAB-4DCB-BA0D-02D50FC8B89A}"/>
              </a:ext>
            </a:extLst>
          </p:cNvPr>
          <p:cNvSpPr/>
          <p:nvPr userDrawn="1"/>
        </p:nvSpPr>
        <p:spPr>
          <a:xfrm rot="5400000">
            <a:off x="2652676" y="-2678150"/>
            <a:ext cx="6859588" cy="12215888"/>
          </a:xfrm>
          <a:prstGeom prst="snip1Rect">
            <a:avLst>
              <a:gd name="adj" fmla="val 38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BF6E097F-7F6E-4D93-9136-AEE1EC358B4C}"/>
              </a:ext>
            </a:extLst>
          </p:cNvPr>
          <p:cNvSpPr/>
          <p:nvPr userDrawn="1"/>
        </p:nvSpPr>
        <p:spPr>
          <a:xfrm rot="5400000">
            <a:off x="881609" y="-900659"/>
            <a:ext cx="1269554" cy="3070872"/>
          </a:xfrm>
          <a:prstGeom prst="rtTriangl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DF3A6EA4-EE2C-433D-9E2C-086D94D7921E}"/>
              </a:ext>
            </a:extLst>
          </p:cNvPr>
          <p:cNvSpPr/>
          <p:nvPr userDrawn="1"/>
        </p:nvSpPr>
        <p:spPr>
          <a:xfrm rot="10800000" flipH="1">
            <a:off x="-19050" y="0"/>
            <a:ext cx="1198663" cy="2493690"/>
          </a:xfrm>
          <a:prstGeom prst="rtTriangl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C3BF452-5EFD-4566-B423-3AE4B4BC58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2" y="6382122"/>
            <a:ext cx="1822342" cy="3382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1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1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1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-correct-green-mark-tick-15782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2.chosun.ac.kr/upload/board/k2board/chosun/www_27_22_1256864588503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E4E4E4">
                <a:tint val="45000"/>
                <a:satMod val="400000"/>
              </a:srgbClr>
            </a:duotone>
            <a:lum bright="30000"/>
          </a:blip>
          <a:srcRect l="20901" r="25772" b="2899"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793" y="0"/>
            <a:ext cx="12190413" cy="6859587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14A294-1AB2-4C56-8BFE-BC7E9612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4" y="1773610"/>
            <a:ext cx="10502070" cy="108547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사이버캠퍼스 활용 </a:t>
            </a:r>
            <a:b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온라인 시험 부정행위 방지를 위한 지침 </a:t>
            </a:r>
            <a:endParaRPr lang="ko-KR" altLang="en-US" sz="4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9B675-7F6F-4EDA-96F4-72CD6F789D97}"/>
              </a:ext>
            </a:extLst>
          </p:cNvPr>
          <p:cNvSpPr txBox="1"/>
          <p:nvPr/>
        </p:nvSpPr>
        <p:spPr>
          <a:xfrm>
            <a:off x="5166097" y="461862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2020. 06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9247304-04BB-4D2D-9122-4939A8E27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44" y="6166098"/>
            <a:ext cx="6458725" cy="5273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E35F9-4C30-4BC2-BEBC-5D0A38BB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51C3D-E42F-44DC-B25B-778020729D6A}"/>
              </a:ext>
            </a:extLst>
          </p:cNvPr>
          <p:cNvSpPr txBox="1"/>
          <p:nvPr/>
        </p:nvSpPr>
        <p:spPr>
          <a:xfrm>
            <a:off x="622598" y="2006184"/>
            <a:ext cx="112341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무료가입 → 생년월일 입력 → 업무용 이메일 주소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학교 이메일 입력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/>
              <a:t>→ 개인정보 수입 동의</a:t>
            </a:r>
            <a:endParaRPr lang="en-US" altLang="ko-KR" dirty="0"/>
          </a:p>
          <a:p>
            <a:r>
              <a:rPr lang="ko-KR" altLang="en-US" dirty="0"/>
              <a:t>→ 입력한 학교 이메일 확인 메일 전송 → 학교 이메일에서 계정 활성화 → 회원가입 완료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5C851-09C3-41B1-8326-3E80F29CADEF}"/>
              </a:ext>
            </a:extLst>
          </p:cNvPr>
          <p:cNvSpPr txBox="1"/>
          <p:nvPr/>
        </p:nvSpPr>
        <p:spPr>
          <a:xfrm>
            <a:off x="622598" y="1557586"/>
            <a:ext cx="20746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Zoom </a:t>
            </a:r>
            <a:r>
              <a:rPr lang="ko-KR" altLang="en-US" dirty="0"/>
              <a:t>회원가입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D750E39-3715-466E-8D16-44D0667E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4" y="2853730"/>
            <a:ext cx="6624736" cy="18780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F92AD8-0746-438E-98C6-B76B57AD2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41" y="4433062"/>
            <a:ext cx="5334372" cy="21738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79CD7A-A777-43A2-92A9-7C9791AD278D}"/>
              </a:ext>
            </a:extLst>
          </p:cNvPr>
          <p:cNvSpPr txBox="1"/>
          <p:nvPr/>
        </p:nvSpPr>
        <p:spPr>
          <a:xfrm>
            <a:off x="2710518" y="3700933"/>
            <a:ext cx="22589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학교 이메일 입력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C60EA-CB23-491F-85D4-72E624F41A31}"/>
              </a:ext>
            </a:extLst>
          </p:cNvPr>
          <p:cNvSpPr txBox="1"/>
          <p:nvPr/>
        </p:nvSpPr>
        <p:spPr>
          <a:xfrm>
            <a:off x="7470335" y="4063730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/>
              <a:t>학교 이메일로 온 계정 활성화 메일 내용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B3D54-0FA2-43E3-9E15-E589AA04BAC4}"/>
              </a:ext>
            </a:extLst>
          </p:cNvPr>
          <p:cNvSpPr txBox="1"/>
          <p:nvPr/>
        </p:nvSpPr>
        <p:spPr>
          <a:xfrm>
            <a:off x="452537" y="5699681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※ </a:t>
            </a:r>
            <a:r>
              <a:rPr lang="ko-KR" altLang="en-US" dirty="0">
                <a:solidFill>
                  <a:srgbClr val="FF0000"/>
                </a:solidFill>
              </a:rPr>
              <a:t>한 개의 </a:t>
            </a:r>
            <a:r>
              <a:rPr lang="en-US" altLang="ko-KR" dirty="0">
                <a:solidFill>
                  <a:srgbClr val="FF0000"/>
                </a:solidFill>
              </a:rPr>
              <a:t>ZOOM </a:t>
            </a:r>
            <a:r>
              <a:rPr lang="ko-KR" altLang="en-US" dirty="0">
                <a:solidFill>
                  <a:srgbClr val="FF0000"/>
                </a:solidFill>
              </a:rPr>
              <a:t>회의실 최대 접속인원은 </a:t>
            </a:r>
            <a:br>
              <a:rPr lang="en-US" altLang="ko-KR" dirty="0">
                <a:solidFill>
                  <a:srgbClr val="FF0000"/>
                </a:solidFill>
              </a:rPr>
            </a:br>
            <a:r>
              <a:rPr lang="en-US" altLang="ko-KR" dirty="0">
                <a:solidFill>
                  <a:srgbClr val="FF0000"/>
                </a:solidFill>
              </a:rPr>
              <a:t>   100</a:t>
            </a:r>
            <a:r>
              <a:rPr lang="ko-KR" altLang="en-US" dirty="0">
                <a:solidFill>
                  <a:srgbClr val="FF0000"/>
                </a:solidFill>
              </a:rPr>
              <a:t>명입니다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22AF5CA-30DB-4663-80DC-F8F1E689FE9A}"/>
              </a:ext>
            </a:extLst>
          </p:cNvPr>
          <p:cNvSpPr/>
          <p:nvPr/>
        </p:nvSpPr>
        <p:spPr>
          <a:xfrm>
            <a:off x="838622" y="790575"/>
            <a:ext cx="1100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 </a:t>
            </a:r>
            <a:r>
              <a:rPr lang="ko-KR" altLang="en-US" b="1" dirty="0">
                <a:solidFill>
                  <a:srgbClr val="3333FF"/>
                </a:solidFill>
              </a:rPr>
              <a:t>부정행위방지를 위한 실시간 </a:t>
            </a:r>
            <a:r>
              <a:rPr lang="en-US" altLang="ko-KR" b="1" dirty="0">
                <a:solidFill>
                  <a:srgbClr val="3333FF"/>
                </a:solidFill>
              </a:rPr>
              <a:t>ZOOM</a:t>
            </a:r>
            <a:r>
              <a:rPr lang="ko-KR" altLang="en-US" b="1" dirty="0">
                <a:solidFill>
                  <a:srgbClr val="3333FF"/>
                </a:solidFill>
              </a:rPr>
              <a:t> 활용 온라인 감독</a:t>
            </a:r>
            <a:endParaRPr lang="en-US" altLang="ko-KR" b="1" dirty="0">
              <a:solidFill>
                <a:srgbClr val="3333FF"/>
              </a:solidFill>
            </a:endParaRPr>
          </a:p>
          <a:p>
            <a:r>
              <a:rPr lang="en-US" altLang="ko-KR" b="1" dirty="0">
                <a:solidFill>
                  <a:srgbClr val="3333FF"/>
                </a:solidFill>
              </a:rPr>
              <a:t> (</a:t>
            </a:r>
            <a:r>
              <a:rPr lang="ko-KR" altLang="en-US" b="1" dirty="0">
                <a:solidFill>
                  <a:srgbClr val="3333FF"/>
                </a:solidFill>
              </a:rPr>
              <a:t>학생들 시험 시 카메라는 모니터 화면과 학생의 옆모습이 나오도록 안내 부탁 드립니다</a:t>
            </a:r>
            <a:r>
              <a:rPr lang="en-US" altLang="ko-KR" b="1" dirty="0">
                <a:solidFill>
                  <a:srgbClr val="3333FF"/>
                </a:solidFill>
              </a:rPr>
              <a:t>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46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E19FF116-48C8-41A3-B14A-079F60C9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08" y="2058372"/>
            <a:ext cx="4899469" cy="38762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3DE35F9-4C30-4BC2-BEBC-5D0A38BB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DA9C6-4369-450C-9019-15F5DBE4BF80}"/>
              </a:ext>
            </a:extLst>
          </p:cNvPr>
          <p:cNvSpPr txBox="1"/>
          <p:nvPr/>
        </p:nvSpPr>
        <p:spPr>
          <a:xfrm>
            <a:off x="622598" y="1656641"/>
            <a:ext cx="28921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회의예약 및 내용 입력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C2EC3E9-9683-4A0D-B63E-1C5D0B5DC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6" y="2264308"/>
            <a:ext cx="6189761" cy="3003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57335F-8C6B-4EBD-A3B8-403BFD9283A8}"/>
              </a:ext>
            </a:extLst>
          </p:cNvPr>
          <p:cNvSpPr txBox="1"/>
          <p:nvPr/>
        </p:nvSpPr>
        <p:spPr>
          <a:xfrm>
            <a:off x="4511030" y="5471868"/>
            <a:ext cx="259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F0000"/>
                </a:solidFill>
              </a:rPr>
              <a:t>반드시 비밀 번호로 회의실에 입장 할 수 있도록 함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E9DD520-68E7-483A-B53C-5E526E5015DA}"/>
              </a:ext>
            </a:extLst>
          </p:cNvPr>
          <p:cNvCxnSpPr>
            <a:cxnSpLocks/>
          </p:cNvCxnSpPr>
          <p:nvPr/>
        </p:nvCxnSpPr>
        <p:spPr>
          <a:xfrm flipH="1">
            <a:off x="7006308" y="5123698"/>
            <a:ext cx="1393155" cy="53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C94831-3FBE-4560-8B7C-E291CE0A14C2}"/>
              </a:ext>
            </a:extLst>
          </p:cNvPr>
          <p:cNvSpPr txBox="1"/>
          <p:nvPr/>
        </p:nvSpPr>
        <p:spPr>
          <a:xfrm>
            <a:off x="6704390" y="1894290"/>
            <a:ext cx="529547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rgbClr val="FF0000"/>
                </a:solidFill>
              </a:rPr>
              <a:t>- </a:t>
            </a:r>
            <a:r>
              <a:rPr lang="ko-KR" altLang="en-US" sz="1800" dirty="0">
                <a:solidFill>
                  <a:srgbClr val="FF0000"/>
                </a:solidFill>
              </a:rPr>
              <a:t>시험 일정 입력</a:t>
            </a:r>
            <a:endParaRPr lang="en-US" altLang="ko-KR" sz="1800" dirty="0">
              <a:solidFill>
                <a:srgbClr val="FF0000"/>
              </a:solidFill>
            </a:endParaRPr>
          </a:p>
          <a:p>
            <a:r>
              <a:rPr lang="en-US" altLang="ko-KR" sz="1800" dirty="0">
                <a:solidFill>
                  <a:srgbClr val="FF0000"/>
                </a:solidFill>
              </a:rPr>
              <a:t>- Test</a:t>
            </a:r>
            <a:r>
              <a:rPr lang="ko-KR" altLang="en-US" sz="1800" dirty="0">
                <a:solidFill>
                  <a:srgbClr val="FF0000"/>
                </a:solidFill>
              </a:rPr>
              <a:t>를 위해 시험 시작 </a:t>
            </a:r>
            <a:r>
              <a:rPr lang="en-US" altLang="ko-KR" sz="1800" dirty="0">
                <a:solidFill>
                  <a:srgbClr val="FF0000"/>
                </a:solidFill>
              </a:rPr>
              <a:t>30</a:t>
            </a:r>
            <a:r>
              <a:rPr lang="ko-KR" altLang="en-US" sz="1800" dirty="0">
                <a:solidFill>
                  <a:srgbClr val="FF0000"/>
                </a:solidFill>
              </a:rPr>
              <a:t>분 전 회의실 개설</a:t>
            </a:r>
            <a:br>
              <a:rPr lang="en-US" altLang="ko-KR" sz="1800" dirty="0">
                <a:solidFill>
                  <a:srgbClr val="FF0000"/>
                </a:solidFill>
              </a:rPr>
            </a:br>
            <a:r>
              <a:rPr lang="en-US" altLang="ko-KR" sz="1800" dirty="0">
                <a:solidFill>
                  <a:srgbClr val="FF0000"/>
                </a:solidFill>
              </a:rPr>
              <a:t>  (30</a:t>
            </a:r>
            <a:r>
              <a:rPr lang="ko-KR" altLang="en-US" sz="1800" dirty="0">
                <a:solidFill>
                  <a:srgbClr val="FF0000"/>
                </a:solidFill>
              </a:rPr>
              <a:t>분 단위 설정만 가능</a:t>
            </a:r>
            <a:r>
              <a:rPr lang="en-US" altLang="ko-KR" sz="1800" dirty="0">
                <a:solidFill>
                  <a:srgbClr val="FF0000"/>
                </a:solidFill>
              </a:rPr>
              <a:t>)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351B415-8C48-47C0-9DC1-4F121A7F64E8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9352126" y="2817620"/>
            <a:ext cx="78304" cy="8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0C5199C-E823-4704-8839-DD2B12D30D7E}"/>
              </a:ext>
            </a:extLst>
          </p:cNvPr>
          <p:cNvSpPr txBox="1"/>
          <p:nvPr/>
        </p:nvSpPr>
        <p:spPr>
          <a:xfrm>
            <a:off x="7895406" y="6213257"/>
            <a:ext cx="285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F0000"/>
                </a:solidFill>
              </a:rPr>
              <a:t>초기 설정 값으로 참가자 비디오가 켜지게 설정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55A8FBFD-FF80-4040-BCB6-85B4E5E615C9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9324521" y="5933533"/>
            <a:ext cx="276085" cy="279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CF6D5D4-B04D-44E9-B3D7-10CB3A78F341}"/>
              </a:ext>
            </a:extLst>
          </p:cNvPr>
          <p:cNvSpPr/>
          <p:nvPr/>
        </p:nvSpPr>
        <p:spPr>
          <a:xfrm>
            <a:off x="838622" y="790575"/>
            <a:ext cx="1100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 </a:t>
            </a:r>
            <a:r>
              <a:rPr lang="ko-KR" altLang="en-US" b="1" dirty="0">
                <a:solidFill>
                  <a:srgbClr val="3333FF"/>
                </a:solidFill>
              </a:rPr>
              <a:t>부정행위방지를 위한 실시간 </a:t>
            </a:r>
            <a:r>
              <a:rPr lang="en-US" altLang="ko-KR" b="1" dirty="0">
                <a:solidFill>
                  <a:srgbClr val="3333FF"/>
                </a:solidFill>
              </a:rPr>
              <a:t>ZOOM</a:t>
            </a:r>
            <a:r>
              <a:rPr lang="ko-KR" altLang="en-US" b="1" dirty="0">
                <a:solidFill>
                  <a:srgbClr val="3333FF"/>
                </a:solidFill>
              </a:rPr>
              <a:t> 활용 온라인 감독</a:t>
            </a:r>
            <a:endParaRPr lang="en-US" altLang="ko-KR" b="1" dirty="0">
              <a:solidFill>
                <a:srgbClr val="3333FF"/>
              </a:solidFill>
            </a:endParaRPr>
          </a:p>
          <a:p>
            <a:r>
              <a:rPr lang="en-US" altLang="ko-KR" b="1" dirty="0">
                <a:solidFill>
                  <a:srgbClr val="3333FF"/>
                </a:solidFill>
              </a:rPr>
              <a:t> (</a:t>
            </a:r>
            <a:r>
              <a:rPr lang="ko-KR" altLang="en-US" b="1" dirty="0">
                <a:solidFill>
                  <a:srgbClr val="3333FF"/>
                </a:solidFill>
              </a:rPr>
              <a:t>학생들 시험 시 카메라는 모니터 화면과 학생의 옆모습이 나오도록 안내 부탁 드립니다</a:t>
            </a:r>
            <a:r>
              <a:rPr lang="en-US" altLang="ko-KR" b="1" dirty="0">
                <a:solidFill>
                  <a:srgbClr val="3333FF"/>
                </a:solidFill>
              </a:rPr>
              <a:t>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78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E35F9-4C30-4BC2-BEBC-5D0A38BB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DA9C6-4369-450C-9019-15F5DBE4BF80}"/>
              </a:ext>
            </a:extLst>
          </p:cNvPr>
          <p:cNvSpPr txBox="1"/>
          <p:nvPr/>
        </p:nvSpPr>
        <p:spPr>
          <a:xfrm>
            <a:off x="622598" y="1656641"/>
            <a:ext cx="43332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링크복사 후 사이버캠퍼스에 공지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62BEC39-39FD-4860-ABB6-FD01C526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42" y="2637706"/>
            <a:ext cx="7607375" cy="31461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35D4BA-765E-4191-9E57-F1CEE51C14C8}"/>
              </a:ext>
            </a:extLst>
          </p:cNvPr>
          <p:cNvSpPr txBox="1"/>
          <p:nvPr/>
        </p:nvSpPr>
        <p:spPr>
          <a:xfrm>
            <a:off x="4078982" y="4003041"/>
            <a:ext cx="52357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비밀번호 공지를 위해 비밀번호 표시 선택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0E0AA-AD59-409C-912C-85FEF7AC21CD}"/>
              </a:ext>
            </a:extLst>
          </p:cNvPr>
          <p:cNvSpPr txBox="1"/>
          <p:nvPr/>
        </p:nvSpPr>
        <p:spPr>
          <a:xfrm>
            <a:off x="4583038" y="4893457"/>
            <a:ext cx="16257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회의실 링크</a:t>
            </a:r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709FC4D-30CA-48FD-91CA-28A55A2CC841}"/>
              </a:ext>
            </a:extLst>
          </p:cNvPr>
          <p:cNvCxnSpPr>
            <a:cxnSpLocks/>
          </p:cNvCxnSpPr>
          <p:nvPr/>
        </p:nvCxnSpPr>
        <p:spPr>
          <a:xfrm flipV="1">
            <a:off x="3862958" y="4210791"/>
            <a:ext cx="360040" cy="96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7C0214BC-56DC-4C32-AB35-ED89A5768452}"/>
              </a:ext>
            </a:extLst>
          </p:cNvPr>
          <p:cNvCxnSpPr/>
          <p:nvPr/>
        </p:nvCxnSpPr>
        <p:spPr>
          <a:xfrm>
            <a:off x="4955836" y="4725938"/>
            <a:ext cx="131258" cy="25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30DA380-F902-4148-82B4-D52A31F73AFB}"/>
              </a:ext>
            </a:extLst>
          </p:cNvPr>
          <p:cNvSpPr/>
          <p:nvPr/>
        </p:nvSpPr>
        <p:spPr>
          <a:xfrm>
            <a:off x="838622" y="790575"/>
            <a:ext cx="1100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 </a:t>
            </a:r>
            <a:r>
              <a:rPr lang="ko-KR" altLang="en-US" b="1" dirty="0">
                <a:solidFill>
                  <a:srgbClr val="3333FF"/>
                </a:solidFill>
              </a:rPr>
              <a:t>부정행위방지를 위한 실시간 </a:t>
            </a:r>
            <a:r>
              <a:rPr lang="en-US" altLang="ko-KR" b="1" dirty="0">
                <a:solidFill>
                  <a:srgbClr val="3333FF"/>
                </a:solidFill>
              </a:rPr>
              <a:t>ZOOM</a:t>
            </a:r>
            <a:r>
              <a:rPr lang="ko-KR" altLang="en-US" b="1" dirty="0">
                <a:solidFill>
                  <a:srgbClr val="3333FF"/>
                </a:solidFill>
              </a:rPr>
              <a:t> 활용 온라인 감독</a:t>
            </a:r>
            <a:endParaRPr lang="en-US" altLang="ko-KR" b="1" dirty="0">
              <a:solidFill>
                <a:srgbClr val="3333FF"/>
              </a:solidFill>
            </a:endParaRPr>
          </a:p>
          <a:p>
            <a:r>
              <a:rPr lang="en-US" altLang="ko-KR" b="1" dirty="0">
                <a:solidFill>
                  <a:srgbClr val="3333FF"/>
                </a:solidFill>
              </a:rPr>
              <a:t> (</a:t>
            </a:r>
            <a:r>
              <a:rPr lang="ko-KR" altLang="en-US" b="1" dirty="0">
                <a:solidFill>
                  <a:srgbClr val="3333FF"/>
                </a:solidFill>
              </a:rPr>
              <a:t>학생들 시험 시 카메라는 모니터 화면과 학생의 옆모습이 나오도록 안내 부탁 드립니다</a:t>
            </a:r>
            <a:r>
              <a:rPr lang="en-US" altLang="ko-KR" b="1" dirty="0">
                <a:solidFill>
                  <a:srgbClr val="3333FF"/>
                </a:solidFill>
              </a:rPr>
              <a:t>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2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A6B8A69-1093-4AF5-8CDD-2637769D8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4" y="1485578"/>
            <a:ext cx="6161260" cy="4899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EB663-DD5B-49DD-B6AC-10DAD2E880B7}"/>
              </a:ext>
            </a:extLst>
          </p:cNvPr>
          <p:cNvSpPr txBox="1"/>
          <p:nvPr/>
        </p:nvSpPr>
        <p:spPr>
          <a:xfrm>
            <a:off x="798474" y="1046637"/>
            <a:ext cx="798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/>
              <a:t>시험등록</a:t>
            </a:r>
            <a:r>
              <a:rPr lang="en-US" altLang="ko-KR" b="1" dirty="0"/>
              <a:t>(</a:t>
            </a:r>
            <a:r>
              <a:rPr lang="ko-KR" altLang="en-US" b="1" dirty="0"/>
              <a:t>제목</a:t>
            </a:r>
            <a:r>
              <a:rPr lang="en-US" altLang="ko-KR" b="1" dirty="0"/>
              <a:t>, </a:t>
            </a:r>
            <a:r>
              <a:rPr lang="ko-KR" altLang="en-US" b="1" dirty="0"/>
              <a:t>시험구분</a:t>
            </a:r>
            <a:r>
              <a:rPr lang="en-US" altLang="ko-KR" b="1" dirty="0"/>
              <a:t>, </a:t>
            </a:r>
            <a:r>
              <a:rPr lang="ko-KR" altLang="en-US" b="1" dirty="0"/>
              <a:t>시험형태</a:t>
            </a:r>
            <a:r>
              <a:rPr lang="en-US" altLang="ko-KR" b="1" dirty="0"/>
              <a:t>, </a:t>
            </a:r>
            <a:r>
              <a:rPr lang="ko-KR" altLang="en-US" b="1" dirty="0"/>
              <a:t>공개일</a:t>
            </a:r>
            <a:r>
              <a:rPr lang="en-US" altLang="ko-KR" b="1" dirty="0"/>
              <a:t>,</a:t>
            </a:r>
            <a:r>
              <a:rPr lang="ko-KR" altLang="en-US" b="1" dirty="0"/>
              <a:t> 응시기간</a:t>
            </a:r>
            <a:r>
              <a:rPr lang="en-US" altLang="ko-KR" b="1" dirty="0"/>
              <a:t>, </a:t>
            </a:r>
            <a:r>
              <a:rPr lang="ko-KR" altLang="en-US" b="1" dirty="0"/>
              <a:t>시험시간 등 입력</a:t>
            </a:r>
            <a:r>
              <a:rPr lang="en-US" altLang="ko-KR" b="1" dirty="0"/>
              <a:t>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B5F9E56-0677-4126-B44A-0F80B79C0C7C}"/>
              </a:ext>
            </a:extLst>
          </p:cNvPr>
          <p:cNvSpPr/>
          <p:nvPr/>
        </p:nvSpPr>
        <p:spPr>
          <a:xfrm>
            <a:off x="7031310" y="1894195"/>
            <a:ext cx="4764377" cy="2052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rgbClr val="FF0000"/>
                </a:solidFill>
              </a:rPr>
              <a:t>★참고★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예</a:t>
            </a:r>
            <a:r>
              <a:rPr lang="en-US" altLang="ko-KR" sz="1400" dirty="0">
                <a:solidFill>
                  <a:schemeClr val="tx1"/>
                </a:solidFill>
              </a:rPr>
              <a:t>) 6</a:t>
            </a:r>
            <a:r>
              <a:rPr lang="ko-KR" altLang="en-US" sz="1400" dirty="0">
                <a:solidFill>
                  <a:schemeClr val="tx1"/>
                </a:solidFill>
              </a:rPr>
              <a:t>월</a:t>
            </a:r>
            <a:r>
              <a:rPr lang="en-US" altLang="ko-KR" sz="1400" dirty="0">
                <a:solidFill>
                  <a:schemeClr val="tx1"/>
                </a:solidFill>
              </a:rPr>
              <a:t>15</a:t>
            </a:r>
            <a:r>
              <a:rPr lang="ko-KR" altLang="en-US" sz="1400" dirty="0">
                <a:solidFill>
                  <a:schemeClr val="tx1"/>
                </a:solidFill>
              </a:rPr>
              <a:t>일 </a:t>
            </a:r>
            <a:r>
              <a:rPr lang="en-US" altLang="ko-KR" sz="1400" dirty="0">
                <a:solidFill>
                  <a:schemeClr val="tx1"/>
                </a:solidFill>
              </a:rPr>
              <a:t>13</a:t>
            </a:r>
            <a:r>
              <a:rPr lang="ko-KR" altLang="en-US" sz="1400" dirty="0">
                <a:solidFill>
                  <a:schemeClr val="tx1"/>
                </a:solidFill>
              </a:rPr>
              <a:t>시 부터</a:t>
            </a:r>
            <a:r>
              <a:rPr lang="en-US" altLang="ko-KR" sz="1400" dirty="0">
                <a:solidFill>
                  <a:schemeClr val="tx1"/>
                </a:solidFill>
              </a:rPr>
              <a:t> 50</a:t>
            </a:r>
            <a:r>
              <a:rPr lang="ko-KR" altLang="en-US" sz="1400" dirty="0">
                <a:solidFill>
                  <a:schemeClr val="tx1"/>
                </a:solidFill>
              </a:rPr>
              <a:t>분간 시험일 경우 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▶공개일</a:t>
            </a:r>
            <a:r>
              <a:rPr lang="en-US" altLang="ko-KR" sz="1400" dirty="0">
                <a:solidFill>
                  <a:schemeClr val="tx1"/>
                </a:solidFill>
              </a:rPr>
              <a:t>: </a:t>
            </a:r>
            <a:r>
              <a:rPr lang="ko-KR" altLang="en-US" sz="1400" dirty="0">
                <a:solidFill>
                  <a:schemeClr val="tx1"/>
                </a:solidFill>
              </a:rPr>
              <a:t>학생들의 시험</a:t>
            </a:r>
            <a:r>
              <a:rPr lang="en-US" altLang="ko-KR" sz="1400" dirty="0">
                <a:solidFill>
                  <a:schemeClr val="tx1"/>
                </a:solidFill>
              </a:rPr>
              <a:t>Test</a:t>
            </a:r>
            <a:r>
              <a:rPr lang="ko-KR" altLang="en-US" sz="1400" dirty="0">
                <a:solidFill>
                  <a:schemeClr val="tx1"/>
                </a:solidFill>
              </a:rPr>
              <a:t>를 위해 응시시간 이전으로 공개일 설정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응시시간 전에는 시험문제가 공개 안됨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sz="1400" dirty="0">
                <a:solidFill>
                  <a:schemeClr val="tx1"/>
                </a:solidFill>
              </a:rPr>
              <a:t>▶응시기간 </a:t>
            </a:r>
            <a:r>
              <a:rPr lang="en-US" altLang="ko-KR" sz="1400" dirty="0">
                <a:solidFill>
                  <a:schemeClr val="tx1"/>
                </a:solidFill>
              </a:rPr>
              <a:t>: 6</a:t>
            </a:r>
            <a:r>
              <a:rPr lang="ko-KR" altLang="en-US" sz="1400" dirty="0">
                <a:solidFill>
                  <a:schemeClr val="tx1"/>
                </a:solidFill>
              </a:rPr>
              <a:t>월 </a:t>
            </a:r>
            <a:r>
              <a:rPr lang="en-US" altLang="ko-KR" sz="1400" dirty="0">
                <a:solidFill>
                  <a:schemeClr val="tx1"/>
                </a:solidFill>
              </a:rPr>
              <a:t>15</a:t>
            </a:r>
            <a:r>
              <a:rPr lang="ko-KR" altLang="en-US" sz="1400" dirty="0">
                <a:solidFill>
                  <a:schemeClr val="tx1"/>
                </a:solidFill>
              </a:rPr>
              <a:t>일 </a:t>
            </a:r>
            <a:r>
              <a:rPr lang="en-US" altLang="ko-KR" sz="1400" dirty="0">
                <a:solidFill>
                  <a:schemeClr val="tx1"/>
                </a:solidFill>
              </a:rPr>
              <a:t>13</a:t>
            </a:r>
            <a:r>
              <a:rPr lang="ko-KR" altLang="en-US" sz="1400" dirty="0">
                <a:solidFill>
                  <a:schemeClr val="tx1"/>
                </a:solidFill>
              </a:rPr>
              <a:t>시 </a:t>
            </a:r>
            <a:r>
              <a:rPr lang="en-US" altLang="ko-KR" sz="1400" dirty="0">
                <a:solidFill>
                  <a:schemeClr val="tx1"/>
                </a:solidFill>
              </a:rPr>
              <a:t>~ 13</a:t>
            </a:r>
            <a:r>
              <a:rPr lang="ko-KR" altLang="en-US" sz="1400" dirty="0">
                <a:solidFill>
                  <a:schemeClr val="tx1"/>
                </a:solidFill>
              </a:rPr>
              <a:t>시 </a:t>
            </a:r>
            <a:r>
              <a:rPr lang="en-US" altLang="ko-KR" sz="1400" dirty="0">
                <a:solidFill>
                  <a:schemeClr val="tx1"/>
                </a:solidFill>
              </a:rPr>
              <a:t>50</a:t>
            </a:r>
            <a:r>
              <a:rPr lang="ko-KR" altLang="en-US" sz="1400" dirty="0">
                <a:solidFill>
                  <a:schemeClr val="tx1"/>
                </a:solidFill>
              </a:rPr>
              <a:t>분 설정</a:t>
            </a:r>
            <a:endParaRPr lang="en-US" altLang="ko-KR" sz="1400" dirty="0">
              <a:solidFill>
                <a:schemeClr val="tx1"/>
              </a:solidFill>
            </a:endParaRPr>
          </a:p>
          <a:p>
            <a:r>
              <a:rPr lang="ko-KR" altLang="en-US" sz="1400" dirty="0">
                <a:solidFill>
                  <a:schemeClr val="tx1"/>
                </a:solidFill>
              </a:rPr>
              <a:t>▶시험시간 </a:t>
            </a:r>
            <a:r>
              <a:rPr lang="en-US" altLang="ko-KR" sz="1400" dirty="0">
                <a:solidFill>
                  <a:schemeClr val="tx1"/>
                </a:solidFill>
              </a:rPr>
              <a:t>: </a:t>
            </a:r>
            <a:r>
              <a:rPr lang="en-US" altLang="ko-KR" sz="1400" dirty="0">
                <a:solidFill>
                  <a:srgbClr val="FF0000"/>
                </a:solidFill>
              </a:rPr>
              <a:t>30</a:t>
            </a:r>
            <a:r>
              <a:rPr lang="ko-KR" altLang="en-US" sz="1400" dirty="0">
                <a:solidFill>
                  <a:srgbClr val="FF0000"/>
                </a:solidFill>
              </a:rPr>
              <a:t>분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시험시간은 부정행위 방지를 위해 되도록 짧게 설정해 주시기 바랍니다</a:t>
            </a:r>
            <a:r>
              <a:rPr lang="en-US" altLang="ko-KR" sz="1400" dirty="0">
                <a:solidFill>
                  <a:srgbClr val="FF0000"/>
                </a:solidFill>
              </a:rPr>
              <a:t>.)</a:t>
            </a:r>
            <a:br>
              <a:rPr lang="en-US" altLang="ko-KR" sz="1400" dirty="0">
                <a:solidFill>
                  <a:srgbClr val="FF0000"/>
                </a:solidFill>
              </a:rPr>
            </a:b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문제 난위도와 문제 유형에 따라 다르겠지만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 객관식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30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문제인 경우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20~30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분 정도로 설정을 추천 함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31FF3E-E478-4F3D-8829-3D3F5CEC8F8B}"/>
              </a:ext>
            </a:extLst>
          </p:cNvPr>
          <p:cNvSpPr/>
          <p:nvPr/>
        </p:nvSpPr>
        <p:spPr>
          <a:xfrm>
            <a:off x="8309114" y="4713442"/>
            <a:ext cx="3078837" cy="576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rgbClr val="3333FF"/>
                </a:solidFill>
              </a:rPr>
              <a:t>동일과목 분반</a:t>
            </a:r>
            <a:r>
              <a:rPr lang="en-US" altLang="ko-KR" sz="1400" b="1" dirty="0">
                <a:solidFill>
                  <a:srgbClr val="3333FF"/>
                </a:solidFill>
              </a:rPr>
              <a:t> </a:t>
            </a:r>
            <a:r>
              <a:rPr lang="ko-KR" altLang="en-US" sz="1400" b="1" dirty="0">
                <a:solidFill>
                  <a:srgbClr val="3333FF"/>
                </a:solidFill>
              </a:rPr>
              <a:t>과목</a:t>
            </a:r>
            <a:r>
              <a:rPr lang="ko-KR" altLang="en-US" sz="1400" dirty="0">
                <a:solidFill>
                  <a:schemeClr val="tx1"/>
                </a:solidFill>
              </a:rPr>
              <a:t>이 있을 경우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400" b="1" dirty="0">
                <a:solidFill>
                  <a:srgbClr val="3333FF"/>
                </a:solidFill>
              </a:rPr>
              <a:t>시험문제</a:t>
            </a:r>
            <a:r>
              <a:rPr lang="ko-KR" altLang="en-US" sz="1400" dirty="0">
                <a:solidFill>
                  <a:schemeClr val="tx1"/>
                </a:solidFill>
              </a:rPr>
              <a:t>를 </a:t>
            </a:r>
            <a:r>
              <a:rPr lang="ko-KR" altLang="en-US" sz="1400" b="1" dirty="0">
                <a:solidFill>
                  <a:srgbClr val="3333FF"/>
                </a:solidFill>
              </a:rPr>
              <a:t>동시에 저장</a:t>
            </a:r>
            <a:r>
              <a:rPr lang="ko-KR" altLang="en-US" sz="1400" dirty="0">
                <a:solidFill>
                  <a:schemeClr val="tx1"/>
                </a:solidFill>
              </a:rPr>
              <a:t>할 수 있음 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E090253-55EA-4F4A-A93D-D05A40DD76E2}"/>
              </a:ext>
            </a:extLst>
          </p:cNvPr>
          <p:cNvCxnSpPr>
            <a:cxnSpLocks/>
          </p:cNvCxnSpPr>
          <p:nvPr/>
        </p:nvCxnSpPr>
        <p:spPr>
          <a:xfrm flipV="1">
            <a:off x="5879182" y="3213770"/>
            <a:ext cx="1152128" cy="612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A182195-037B-47C9-B685-2F6DD2F8C480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583038" y="5001781"/>
            <a:ext cx="3726076" cy="811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>
            <a:extLst>
              <a:ext uri="{FF2B5EF4-FFF2-40B4-BE49-F238E27FC236}">
                <a16:creationId xmlns:a16="http://schemas.microsoft.com/office/drawing/2014/main" id="{154267F3-7DA6-40D4-8176-5C374ED0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14576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3AED5C-4C85-41A5-A281-5F0BC8F7FA0E}"/>
              </a:ext>
            </a:extLst>
          </p:cNvPr>
          <p:cNvSpPr txBox="1"/>
          <p:nvPr/>
        </p:nvSpPr>
        <p:spPr>
          <a:xfrm>
            <a:off x="694606" y="1197546"/>
            <a:ext cx="10515600" cy="494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b="1" dirty="0"/>
              <a:t>시험등록</a:t>
            </a:r>
            <a:endParaRPr lang="en-US" altLang="ko-KR" sz="1800" b="1" dirty="0"/>
          </a:p>
          <a:p>
            <a:pPr fontAlgn="base">
              <a:lnSpc>
                <a:spcPct val="150000"/>
              </a:lnSpc>
            </a:pPr>
            <a:r>
              <a:rPr lang="ko-KR" altLang="en-US" sz="1800" b="1" dirty="0"/>
              <a:t>가</a:t>
            </a:r>
            <a:r>
              <a:rPr lang="en-US" altLang="ko-KR" sz="1800" b="1" dirty="0"/>
              <a:t>. </a:t>
            </a:r>
            <a:r>
              <a:rPr lang="ko-KR" altLang="en-US" sz="1800" b="1" dirty="0"/>
              <a:t>온라인시험 등록</a:t>
            </a:r>
            <a:r>
              <a:rPr lang="en-US" altLang="ko-KR" sz="1800" dirty="0"/>
              <a:t>(</a:t>
            </a:r>
            <a:r>
              <a:rPr lang="ko-KR" altLang="en-US" sz="1800" dirty="0"/>
              <a:t>제목</a:t>
            </a:r>
            <a:r>
              <a:rPr lang="en-US" altLang="ko-KR" sz="1800" dirty="0"/>
              <a:t>, </a:t>
            </a:r>
            <a:r>
              <a:rPr lang="ko-KR" altLang="en-US" sz="1800" dirty="0"/>
              <a:t>시험구분</a:t>
            </a:r>
            <a:r>
              <a:rPr lang="en-US" altLang="ko-KR" sz="1800" dirty="0"/>
              <a:t>, </a:t>
            </a:r>
            <a:r>
              <a:rPr lang="ko-KR" altLang="en-US" sz="1800" dirty="0"/>
              <a:t>시험형태</a:t>
            </a:r>
            <a:r>
              <a:rPr lang="en-US" altLang="ko-KR" sz="1800" dirty="0"/>
              <a:t>, </a:t>
            </a:r>
            <a:r>
              <a:rPr lang="ko-KR" altLang="en-US" sz="1800" dirty="0"/>
              <a:t>공개일</a:t>
            </a:r>
            <a:r>
              <a:rPr lang="en-US" altLang="ko-KR" sz="1800" dirty="0"/>
              <a:t>, </a:t>
            </a:r>
            <a:r>
              <a:rPr lang="ko-KR" altLang="en-US" sz="1800" dirty="0"/>
              <a:t>응시기간</a:t>
            </a:r>
            <a:r>
              <a:rPr lang="en-US" altLang="ko-KR" sz="1800" dirty="0"/>
              <a:t>, </a:t>
            </a:r>
            <a:r>
              <a:rPr lang="ko-KR" altLang="en-US" sz="1800" dirty="0"/>
              <a:t>시험시간 등 입력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1) </a:t>
            </a:r>
            <a:r>
              <a:rPr lang="ko-KR" altLang="en-US" sz="1800" b="1" dirty="0"/>
              <a:t>제목</a:t>
            </a:r>
            <a:r>
              <a:rPr lang="ko-KR" altLang="en-US" sz="1800" dirty="0"/>
              <a:t> </a:t>
            </a:r>
            <a:r>
              <a:rPr lang="en-US" altLang="ko-KR" sz="1800" dirty="0"/>
              <a:t>: </a:t>
            </a:r>
            <a:r>
              <a:rPr lang="ko-KR" altLang="en-US" sz="1800" dirty="0"/>
              <a:t>시험제목입력</a:t>
            </a:r>
            <a:r>
              <a:rPr lang="en-US" altLang="ko-KR" sz="1800" dirty="0"/>
              <a:t>(ex. </a:t>
            </a:r>
            <a:r>
              <a:rPr lang="ko-KR" altLang="en-US" sz="1800" dirty="0"/>
              <a:t>기말고사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2) </a:t>
            </a:r>
            <a:r>
              <a:rPr lang="ko-KR" altLang="en-US" sz="1800" b="1" dirty="0"/>
              <a:t>시험구분</a:t>
            </a:r>
            <a:r>
              <a:rPr lang="ko-KR" altLang="en-US" sz="1800" dirty="0"/>
              <a:t> </a:t>
            </a:r>
            <a:r>
              <a:rPr lang="en-US" altLang="ko-KR" sz="1800" dirty="0"/>
              <a:t>: </a:t>
            </a:r>
            <a:r>
              <a:rPr lang="ko-KR" altLang="en-US" sz="1800" dirty="0"/>
              <a:t>기말시험 선택</a:t>
            </a:r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3) </a:t>
            </a:r>
            <a:r>
              <a:rPr lang="ko-KR" altLang="en-US" sz="1800" b="1" dirty="0"/>
              <a:t>시험형태</a:t>
            </a:r>
            <a:r>
              <a:rPr lang="ko-KR" altLang="en-US" sz="1800" dirty="0"/>
              <a:t> </a:t>
            </a:r>
            <a:r>
              <a:rPr lang="en-US" altLang="ko-KR" sz="1800" dirty="0"/>
              <a:t>: </a:t>
            </a:r>
            <a:r>
              <a:rPr lang="ko-KR" altLang="en-US" sz="1800" dirty="0"/>
              <a:t>온라인 시험</a:t>
            </a:r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4) </a:t>
            </a:r>
            <a:r>
              <a:rPr lang="ko-KR" altLang="en-US" sz="1800" b="1" dirty="0"/>
              <a:t>공개일 </a:t>
            </a:r>
            <a:r>
              <a:rPr lang="en-US" altLang="ko-KR" sz="1800" dirty="0"/>
              <a:t>: </a:t>
            </a:r>
            <a:r>
              <a:rPr lang="ko-KR" altLang="en-US" sz="1800" dirty="0"/>
              <a:t>공개일로부터 학생화면에 시험목록이 나타납니다</a:t>
            </a:r>
            <a:r>
              <a:rPr lang="en-US" altLang="ko-KR" sz="1800" dirty="0"/>
              <a:t>. (</a:t>
            </a:r>
            <a:r>
              <a:rPr lang="ko-KR" altLang="en-US" sz="1800" dirty="0"/>
              <a:t>시험주의사항과 시험화면 </a:t>
            </a:r>
            <a:r>
              <a:rPr lang="ko-KR" altLang="en-US" sz="1800" b="1" dirty="0">
                <a:solidFill>
                  <a:srgbClr val="3333FF"/>
                </a:solidFill>
              </a:rPr>
              <a:t>테스트</a:t>
            </a:r>
            <a:r>
              <a:rPr lang="ko-KR" altLang="en-US" sz="1800" dirty="0"/>
              <a:t>를     </a:t>
            </a:r>
            <a:endParaRPr lang="en-US" altLang="ko-KR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    </a:t>
            </a:r>
            <a:r>
              <a:rPr lang="ko-KR" altLang="en-US" sz="1800" dirty="0"/>
              <a:t>미리 할 수 있도록 </a:t>
            </a:r>
            <a:r>
              <a:rPr lang="ko-KR" altLang="en-US" sz="1800" b="1" dirty="0">
                <a:solidFill>
                  <a:srgbClr val="3333FF"/>
                </a:solidFill>
              </a:rPr>
              <a:t>응시기간보다 먼저 공개 </a:t>
            </a:r>
            <a:r>
              <a:rPr lang="ko-KR" altLang="en-US" sz="1800" dirty="0"/>
              <a:t>해 주셔야 합니다</a:t>
            </a:r>
            <a:r>
              <a:rPr lang="en-US" altLang="ko-KR" sz="1800" dirty="0"/>
              <a:t>.)</a:t>
            </a:r>
            <a:endParaRPr lang="ko-KR" altLang="en-US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5) </a:t>
            </a:r>
            <a:r>
              <a:rPr lang="ko-KR" altLang="en-US" sz="1800" b="1" dirty="0"/>
              <a:t>응시기간</a:t>
            </a:r>
            <a:r>
              <a:rPr lang="ko-KR" altLang="en-US" sz="1800" dirty="0"/>
              <a:t> </a:t>
            </a:r>
            <a:r>
              <a:rPr lang="en-US" altLang="ko-KR" sz="1800" dirty="0"/>
              <a:t>: </a:t>
            </a:r>
            <a:r>
              <a:rPr lang="ko-KR" altLang="en-US" sz="1800" dirty="0"/>
              <a:t>시험일자 및 시간 입력</a:t>
            </a:r>
            <a:endParaRPr lang="en-US" altLang="ko-KR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6) </a:t>
            </a:r>
            <a:r>
              <a:rPr lang="ko-KR" altLang="en-US" sz="1800" b="1" dirty="0"/>
              <a:t>시험시간 </a:t>
            </a:r>
            <a:r>
              <a:rPr lang="en-US" altLang="ko-KR" sz="1800" dirty="0"/>
              <a:t>: </a:t>
            </a:r>
            <a:r>
              <a:rPr lang="ko-KR" altLang="en-US" sz="1800" dirty="0"/>
              <a:t>시험소요시간 입력</a:t>
            </a:r>
            <a:r>
              <a:rPr lang="en-US" altLang="ko-KR" sz="1800" dirty="0"/>
              <a:t>(</a:t>
            </a:r>
            <a:r>
              <a:rPr lang="ko-KR" altLang="en-US" sz="1800" dirty="0"/>
              <a:t>시험시간은 </a:t>
            </a:r>
            <a:r>
              <a:rPr lang="en-US" altLang="ko-KR" sz="1800" b="1" dirty="0">
                <a:solidFill>
                  <a:srgbClr val="3333FF"/>
                </a:solidFill>
              </a:rPr>
              <a:t>50</a:t>
            </a:r>
            <a:r>
              <a:rPr lang="ko-KR" altLang="en-US" sz="1800" b="1" dirty="0">
                <a:solidFill>
                  <a:srgbClr val="3333FF"/>
                </a:solidFill>
              </a:rPr>
              <a:t>분 이내</a:t>
            </a:r>
            <a:r>
              <a:rPr lang="ko-KR" altLang="en-US" sz="1800" dirty="0"/>
              <a:t>로 입력 하되 부정행위 방지를 위해 짧게 설정</a:t>
            </a:r>
            <a:r>
              <a:rPr lang="en-US" altLang="ko-KR" sz="1800" dirty="0"/>
              <a:t>)</a:t>
            </a:r>
            <a:endParaRPr lang="ko-KR" altLang="en-US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7) </a:t>
            </a:r>
            <a:r>
              <a:rPr lang="ko-KR" altLang="en-US" sz="1800" b="1" dirty="0">
                <a:solidFill>
                  <a:srgbClr val="003AF2"/>
                </a:solidFill>
              </a:rPr>
              <a:t>문제 섞기</a:t>
            </a:r>
            <a:r>
              <a:rPr lang="en-US" altLang="ko-KR" sz="1800" b="1" dirty="0">
                <a:solidFill>
                  <a:srgbClr val="003AF2"/>
                </a:solidFill>
              </a:rPr>
              <a:t>, </a:t>
            </a:r>
            <a:r>
              <a:rPr lang="ko-KR" altLang="en-US" sz="1800" b="1" dirty="0">
                <a:solidFill>
                  <a:srgbClr val="003AF2"/>
                </a:solidFill>
              </a:rPr>
              <a:t>보기 섞기</a:t>
            </a:r>
            <a:r>
              <a:rPr lang="en-US" altLang="ko-KR" sz="1800" b="1" dirty="0">
                <a:solidFill>
                  <a:srgbClr val="003AF2"/>
                </a:solidFill>
              </a:rPr>
              <a:t>, </a:t>
            </a:r>
            <a:r>
              <a:rPr lang="ko-KR" altLang="en-US" sz="1800" b="1" dirty="0">
                <a:solidFill>
                  <a:srgbClr val="003AF2"/>
                </a:solidFill>
              </a:rPr>
              <a:t>문제 표시 메뉴는 반드시 체크 </a:t>
            </a:r>
            <a:r>
              <a:rPr lang="ko-KR" altLang="en-US" sz="1800" dirty="0"/>
              <a:t>바랍니다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8) </a:t>
            </a:r>
            <a:r>
              <a:rPr lang="ko-KR" altLang="en-US" sz="1800" b="1" u="sng" dirty="0">
                <a:solidFill>
                  <a:srgbClr val="3333FF"/>
                </a:solidFill>
              </a:rPr>
              <a:t>점수공개</a:t>
            </a:r>
            <a:r>
              <a:rPr lang="en-US" altLang="ko-KR" sz="1800" b="1" u="sng" dirty="0">
                <a:solidFill>
                  <a:srgbClr val="3333FF"/>
                </a:solidFill>
              </a:rPr>
              <a:t>, </a:t>
            </a:r>
            <a:r>
              <a:rPr lang="ko-KR" altLang="en-US" sz="1800" b="1" u="sng" dirty="0">
                <a:solidFill>
                  <a:srgbClr val="3333FF"/>
                </a:solidFill>
              </a:rPr>
              <a:t>모바일 응시는 필히 미 체크</a:t>
            </a:r>
            <a:r>
              <a:rPr lang="en-US" altLang="ko-KR" sz="1800" u="sng" dirty="0">
                <a:solidFill>
                  <a:srgbClr val="3333FF"/>
                </a:solidFill>
              </a:rPr>
              <a:t>(</a:t>
            </a:r>
            <a:r>
              <a:rPr lang="ko-KR" altLang="en-US" sz="1800" u="sng" dirty="0">
                <a:solidFill>
                  <a:srgbClr val="3333FF"/>
                </a:solidFill>
              </a:rPr>
              <a:t>점수공개 및 모바일 응시여부는 사용하지 않도록 함</a:t>
            </a:r>
            <a:r>
              <a:rPr lang="en-US" altLang="ko-KR" sz="1800" u="sng" dirty="0">
                <a:solidFill>
                  <a:srgbClr val="3333FF"/>
                </a:solidFill>
              </a:rPr>
              <a:t>)</a:t>
            </a:r>
            <a:endParaRPr lang="ko-KR" altLang="en-US" sz="1800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2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4C4C6B6-35E1-47EB-B99D-339487A33A16}"/>
              </a:ext>
            </a:extLst>
          </p:cNvPr>
          <p:cNvSpPr txBox="1">
            <a:spLocks/>
          </p:cNvSpPr>
          <p:nvPr/>
        </p:nvSpPr>
        <p:spPr>
          <a:xfrm>
            <a:off x="838199" y="261442"/>
            <a:ext cx="10957487" cy="540800"/>
          </a:xfrm>
          <a:prstGeom prst="rect">
            <a:avLst/>
          </a:prstGeom>
        </p:spPr>
        <p:txBody>
          <a:bodyPr vert="horz" wrap="square" lIns="108850" tIns="54425" rIns="108850" bIns="54425" rtlCol="0" anchor="ctr">
            <a:spAutoFit/>
          </a:bodyPr>
          <a:lstStyle>
            <a:lvl1pPr algn="ctr" defTabSz="1088502" rtl="0" eaLnBrk="1" latinLnBrk="1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2800" b="1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>
                <a:latin typeface="+mn-ea"/>
                <a:ea typeface="+mn-ea"/>
                <a:cs typeface="+mn-cs"/>
              </a:rPr>
              <a:t>온라인시험 등록 및 평가 방법 안내</a:t>
            </a:r>
            <a:endParaRPr lang="ko-KR" altLang="en-US" sz="28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45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4D54A4-1EFC-4FC8-A2B7-85F392676366}"/>
              </a:ext>
            </a:extLst>
          </p:cNvPr>
          <p:cNvSpPr txBox="1"/>
          <p:nvPr/>
        </p:nvSpPr>
        <p:spPr>
          <a:xfrm>
            <a:off x="620166" y="1197546"/>
            <a:ext cx="10515600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b="1" dirty="0"/>
              <a:t>시험등록</a:t>
            </a:r>
            <a:endParaRPr lang="ko-KR" altLang="en-US" sz="1800" dirty="0"/>
          </a:p>
          <a:p>
            <a:pPr marL="342900" indent="-342900" fontAlgn="base">
              <a:lnSpc>
                <a:spcPct val="150000"/>
              </a:lnSpc>
              <a:buAutoNum type="arabicParenR" startAt="9"/>
            </a:pPr>
            <a:r>
              <a:rPr lang="en-US" altLang="ko-KR" sz="1800" dirty="0"/>
              <a:t>               </a:t>
            </a:r>
            <a:r>
              <a:rPr lang="ko-KR" altLang="en-US" sz="1800" dirty="0"/>
              <a:t>클릭하면 담당하고 있는 전 교과목이 나타나며 동일과목이 있을 경우 선택하여 시험문제를 동시저장 할 수 있습니다</a:t>
            </a:r>
            <a:r>
              <a:rPr lang="en-US" altLang="ko-KR" sz="1800" dirty="0"/>
              <a:t>. </a:t>
            </a:r>
          </a:p>
          <a:p>
            <a:pPr marL="342900" indent="-342900" fontAlgn="base">
              <a:lnSpc>
                <a:spcPct val="150000"/>
              </a:lnSpc>
              <a:buAutoNum type="arabicParenR" startAt="9"/>
            </a:pPr>
            <a:r>
              <a:rPr lang="ko-KR" altLang="en-US" sz="1800" dirty="0"/>
              <a:t>재시험은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과목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시험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재시험</a:t>
            </a:r>
            <a:r>
              <a:rPr lang="en-US" altLang="ko-KR" sz="1800" b="1" dirty="0"/>
              <a:t>]</a:t>
            </a:r>
            <a:r>
              <a:rPr lang="ko-KR" altLang="en-US" sz="1800" dirty="0"/>
              <a:t>에서 시행할 수 있으며 재시험의 총 배점은 첫번째 시험과 배점이 동일하게 출제하여야 합니다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B364A9-2BDA-4C8C-96D6-8E4F9DC746FC}"/>
              </a:ext>
            </a:extLst>
          </p:cNvPr>
          <p:cNvSpPr/>
          <p:nvPr/>
        </p:nvSpPr>
        <p:spPr>
          <a:xfrm>
            <a:off x="643766" y="3474279"/>
            <a:ext cx="10100099" cy="2116285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★참 고★</a:t>
            </a:r>
          </a:p>
          <a:p>
            <a:pPr indent="127000"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1)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공 개 일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설정한 날짜로부터 수강생이 시험메뉴에서 시험목록이 보임 </a:t>
            </a:r>
          </a:p>
          <a:p>
            <a:pPr indent="127000"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2)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응시기간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: 2020-06-15 13:00 ~ 2020-06-15 13:50</a:t>
            </a:r>
            <a:endParaRPr lang="ko-KR" altLang="en-US" sz="1400" kern="0" dirty="0">
              <a:solidFill>
                <a:srgbClr val="000000"/>
              </a:solidFill>
              <a:latin typeface="+mn-ea"/>
            </a:endParaRPr>
          </a:p>
          <a:p>
            <a:pPr indent="127000"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3)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시험시간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: 30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분</a:t>
            </a:r>
          </a:p>
          <a:p>
            <a:pPr indent="127000" algn="just" fontAlgn="base">
              <a:lnSpc>
                <a:spcPct val="160000"/>
              </a:lnSpc>
            </a:pP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=&gt; </a:t>
            </a:r>
            <a:r>
              <a:rPr lang="en-US" altLang="ko-KR" sz="1400" b="1" kern="0" dirty="0">
                <a:solidFill>
                  <a:srgbClr val="FF0000"/>
                </a:solidFill>
                <a:latin typeface="+mn-ea"/>
              </a:rPr>
              <a:t>13</a:t>
            </a:r>
            <a:r>
              <a:rPr lang="ko-KR" altLang="en-US" sz="1400" b="1" kern="0" dirty="0">
                <a:solidFill>
                  <a:srgbClr val="FF0000"/>
                </a:solidFill>
                <a:latin typeface="+mn-ea"/>
              </a:rPr>
              <a:t>시부터 시험이 시작되며</a:t>
            </a:r>
            <a:r>
              <a:rPr lang="en-US" altLang="ko-KR" sz="1400" b="1" kern="0" dirty="0">
                <a:solidFill>
                  <a:srgbClr val="FF0000"/>
                </a:solidFill>
                <a:latin typeface="+mn-ea"/>
              </a:rPr>
              <a:t>, 13</a:t>
            </a:r>
            <a:r>
              <a:rPr lang="ko-KR" altLang="en-US" sz="1400" b="1" kern="0" dirty="0">
                <a:solidFill>
                  <a:srgbClr val="FF0000"/>
                </a:solidFill>
                <a:latin typeface="+mn-ea"/>
              </a:rPr>
              <a:t>시 </a:t>
            </a:r>
            <a:r>
              <a:rPr lang="en-US" altLang="ko-KR" sz="1400" b="1" kern="0" dirty="0">
                <a:solidFill>
                  <a:srgbClr val="FF0000"/>
                </a:solidFill>
                <a:latin typeface="+mn-ea"/>
              </a:rPr>
              <a:t>50</a:t>
            </a:r>
            <a:r>
              <a:rPr lang="ko-KR" altLang="en-US" sz="1400" b="1" kern="0" dirty="0">
                <a:solidFill>
                  <a:srgbClr val="FF0000"/>
                </a:solidFill>
                <a:latin typeface="+mn-ea"/>
              </a:rPr>
              <a:t>분이 되면 모든 시험이 종료</a:t>
            </a:r>
            <a:endParaRPr lang="ko-KR" altLang="en-US" sz="1400" kern="0" dirty="0">
              <a:solidFill>
                <a:srgbClr val="000000"/>
              </a:solidFill>
              <a:latin typeface="+mn-ea"/>
            </a:endParaRPr>
          </a:p>
          <a:p>
            <a:pPr indent="127000"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만약 학생이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13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시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25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분에 응시를 하게 되면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25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분간만 시험을 치룰 수 있고 역시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13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시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50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분이 되면 시험이 종료가 됩니다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. </a:t>
            </a:r>
            <a:endParaRPr lang="ko-KR" altLang="en-US" sz="1400" kern="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F051F7-5436-470E-8A70-8D9087FF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4" y="1691911"/>
            <a:ext cx="1210233" cy="415635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82DCB9FB-DBE0-4C59-983D-8AB036E73DE8}"/>
              </a:ext>
            </a:extLst>
          </p:cNvPr>
          <p:cNvSpPr txBox="1">
            <a:spLocks/>
          </p:cNvSpPr>
          <p:nvPr/>
        </p:nvSpPr>
        <p:spPr>
          <a:xfrm>
            <a:off x="838199" y="261442"/>
            <a:ext cx="10957487" cy="540800"/>
          </a:xfrm>
          <a:prstGeom prst="rect">
            <a:avLst/>
          </a:prstGeom>
        </p:spPr>
        <p:txBody>
          <a:bodyPr vert="horz" wrap="square" lIns="108850" tIns="54425" rIns="108850" bIns="54425" rtlCol="0" anchor="ctr">
            <a:spAutoFit/>
          </a:bodyPr>
          <a:lstStyle>
            <a:lvl1pPr algn="ctr" defTabSz="1088502" rtl="0" eaLnBrk="1" latinLnBrk="1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2800" b="1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>
                <a:latin typeface="+mn-ea"/>
                <a:ea typeface="+mn-ea"/>
                <a:cs typeface="+mn-cs"/>
              </a:rPr>
              <a:t>온라인시험 등록 및 평가 방법 안내</a:t>
            </a:r>
            <a:endParaRPr lang="ko-KR" altLang="en-US" sz="28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8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E1758A-F0B3-4354-B588-BB4C5053D463}"/>
              </a:ext>
            </a:extLst>
          </p:cNvPr>
          <p:cNvSpPr txBox="1"/>
          <p:nvPr/>
        </p:nvSpPr>
        <p:spPr>
          <a:xfrm>
            <a:off x="798474" y="765498"/>
            <a:ext cx="9694035" cy="124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시험문제 출제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1) </a:t>
            </a:r>
            <a:r>
              <a:rPr lang="ko-KR" altLang="en-US" dirty="0"/>
              <a:t>교수자에 의한 직접 출제</a:t>
            </a:r>
            <a:r>
              <a:rPr lang="en-US" altLang="ko-KR" dirty="0"/>
              <a:t>, </a:t>
            </a:r>
            <a:r>
              <a:rPr lang="ko-KR" altLang="en-US" dirty="0"/>
              <a:t>문제은행을 이용한 자동 출제  </a:t>
            </a:r>
          </a:p>
          <a:p>
            <a:pPr>
              <a:lnSpc>
                <a:spcPct val="150000"/>
              </a:lnSpc>
            </a:pPr>
            <a:endParaRPr lang="ko-KR" altLang="en-US" sz="16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5DA5E2-2A6D-4775-97A8-586EFCBA54C3}"/>
              </a:ext>
            </a:extLst>
          </p:cNvPr>
          <p:cNvSpPr/>
          <p:nvPr/>
        </p:nvSpPr>
        <p:spPr>
          <a:xfrm>
            <a:off x="5367042" y="1803822"/>
            <a:ext cx="6419729" cy="4445897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dirty="0">
                <a:latin typeface="맑은 고딕" panose="020B0503020000020004" pitchFamily="50" charset="-127"/>
              </a:rPr>
              <a:t>①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‘교수자에 의한 직접 출제’ </a:t>
            </a:r>
            <a:r>
              <a:rPr lang="ko-KR" altLang="en-US" sz="1600" b="1" dirty="0" err="1">
                <a:latin typeface="맑은 고딕" panose="020B0503020000020004" pitchFamily="50" charset="-127"/>
              </a:rPr>
              <a:t>를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</a:rPr>
              <a:t> 클릭하면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문제 출제</a:t>
            </a:r>
            <a:r>
              <a:rPr lang="ko-KR" altLang="en-US" sz="1600" dirty="0">
                <a:latin typeface="맑은 고딕" panose="020B0503020000020004" pitchFamily="50" charset="-127"/>
              </a:rPr>
              <a:t>가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가능</a:t>
            </a:r>
            <a:r>
              <a:rPr lang="ko-KR" altLang="en-US" sz="1600" dirty="0">
                <a:latin typeface="맑은 고딕" panose="020B0503020000020004" pitchFamily="50" charset="-127"/>
              </a:rPr>
              <a:t>합니다</a:t>
            </a:r>
            <a:r>
              <a:rPr lang="en-US" altLang="ko-KR" sz="1600" dirty="0"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sz="1600" dirty="0">
                <a:latin typeface="맑은 고딕" panose="020B0503020000020004" pitchFamily="50" charset="-127"/>
              </a:rPr>
              <a:t>②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‘시험지 초기화’ </a:t>
            </a:r>
            <a:r>
              <a:rPr lang="ko-KR" altLang="en-US" sz="1600" dirty="0" err="1">
                <a:latin typeface="맑은 고딕" panose="020B0503020000020004" pitchFamily="50" charset="-127"/>
              </a:rPr>
              <a:t>를</a:t>
            </a:r>
            <a:r>
              <a:rPr lang="ko-KR" altLang="en-US" sz="1600" dirty="0">
                <a:latin typeface="맑은 고딕" panose="020B0503020000020004" pitchFamily="50" charset="-127"/>
              </a:rPr>
              <a:t> 통해 구성방식 선택 전의 단계로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초기화</a:t>
            </a:r>
            <a:r>
              <a:rPr lang="ko-KR" altLang="en-US" sz="1600" dirty="0">
                <a:latin typeface="맑은 고딕" panose="020B0503020000020004" pitchFamily="50" charset="-127"/>
              </a:rPr>
              <a:t> 할 수 있습니다</a:t>
            </a:r>
            <a:r>
              <a:rPr lang="en-US" altLang="ko-KR" sz="1600" dirty="0">
                <a:latin typeface="맑은 고딕" panose="020B0503020000020004" pitchFamily="50" charset="-127"/>
              </a:rPr>
              <a:t>. ※ </a:t>
            </a:r>
            <a:r>
              <a:rPr lang="ko-KR" altLang="en-US" sz="1600" dirty="0">
                <a:latin typeface="맑은 고딕" panose="020B0503020000020004" pitchFamily="50" charset="-127"/>
              </a:rPr>
              <a:t>해당 시험에 응시자 또는 채점내역이 있을 경우 초기화가 불가능합니다</a:t>
            </a:r>
            <a:r>
              <a:rPr lang="en-US" altLang="ko-KR" sz="1600" dirty="0"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sz="1600" dirty="0">
                <a:latin typeface="맑은 고딕" panose="020B0503020000020004" pitchFamily="50" charset="-127"/>
              </a:rPr>
              <a:t>③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‘문제 가져오기’ </a:t>
            </a:r>
            <a:r>
              <a:rPr lang="ko-KR" altLang="en-US" sz="1600" dirty="0" err="1">
                <a:latin typeface="맑은 고딕" panose="020B0503020000020004" pitchFamily="50" charset="-127"/>
              </a:rPr>
              <a:t>를</a:t>
            </a:r>
            <a:r>
              <a:rPr lang="ko-KR" altLang="en-US" sz="1600" dirty="0">
                <a:latin typeface="맑은 고딕" panose="020B0503020000020004" pitchFamily="50" charset="-127"/>
              </a:rPr>
              <a:t> 통해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기존 시험 </a:t>
            </a:r>
            <a:r>
              <a:rPr lang="ko-KR" altLang="en-US" sz="1600" dirty="0">
                <a:latin typeface="맑은 고딕" panose="020B0503020000020004" pitchFamily="50" charset="-127"/>
              </a:rPr>
              <a:t>또는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문제은행에서 문제</a:t>
            </a:r>
            <a:r>
              <a:rPr lang="ko-KR" altLang="en-US" sz="1600" dirty="0">
                <a:latin typeface="맑은 고딕" panose="020B0503020000020004" pitchFamily="50" charset="-127"/>
              </a:rPr>
              <a:t>를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선택하여 가져오거나</a:t>
            </a:r>
            <a:r>
              <a:rPr lang="en-US" altLang="ko-KR" sz="1600" dirty="0">
                <a:latin typeface="맑은 고딕" panose="020B0503020000020004" pitchFamily="50" charset="-127"/>
              </a:rPr>
              <a:t>, </a:t>
            </a:r>
            <a:r>
              <a:rPr lang="en-US" altLang="ko-KR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문제추가’</a:t>
            </a:r>
            <a:r>
              <a:rPr lang="ko-KR" altLang="en-US" sz="1600" dirty="0">
                <a:latin typeface="맑은 고딕" panose="020B0503020000020004" pitchFamily="50" charset="-127"/>
              </a:rPr>
              <a:t> 버튼을 눌러 </a:t>
            </a:r>
            <a:r>
              <a:rPr lang="ko-KR" altLang="en-US" sz="1600" b="1" dirty="0">
                <a:solidFill>
                  <a:srgbClr val="3333FF"/>
                </a:solidFill>
                <a:latin typeface="맑은 고딕" panose="020B0503020000020004" pitchFamily="50" charset="-127"/>
              </a:rPr>
              <a:t>문제를 하나씩 새로 추가</a:t>
            </a:r>
            <a:r>
              <a:rPr lang="ko-KR" altLang="en-US" sz="1600" dirty="0">
                <a:latin typeface="맑은 고딕" panose="020B0503020000020004" pitchFamily="50" charset="-127"/>
              </a:rPr>
              <a:t>할 수 있습니다</a:t>
            </a:r>
            <a:r>
              <a:rPr lang="en-US" altLang="ko-KR" sz="1600" dirty="0">
                <a:latin typeface="맑은 고딕" panose="020B0503020000020004" pitchFamily="50" charset="-127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latin typeface="맑은 고딕" panose="020B0503020000020004" pitchFamily="50" charset="-127"/>
              </a:rPr>
              <a:t>※ </a:t>
            </a:r>
            <a:r>
              <a:rPr lang="ko-KR" altLang="en-US" sz="1600" dirty="0">
                <a:latin typeface="맑은 고딕" panose="020B0503020000020004" pitchFamily="50" charset="-127"/>
              </a:rPr>
              <a:t>시험에서의 ‘문제 가져오기’ 는 문제은행의 화면과 </a:t>
            </a:r>
            <a:endParaRPr lang="en-US" altLang="ko-KR" sz="1600" dirty="0"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>
                <a:latin typeface="맑은 고딕" panose="020B0503020000020004" pitchFamily="50" charset="-127"/>
              </a:rPr>
              <a:t>동일하나</a:t>
            </a:r>
            <a:r>
              <a:rPr lang="en-US" altLang="ko-KR" sz="1600" dirty="0">
                <a:latin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</a:rPr>
              <a:t>배점을 입력하는 부분이 있습니다</a:t>
            </a:r>
            <a:r>
              <a:rPr lang="en-US" altLang="ko-KR" sz="1600" dirty="0">
                <a:latin typeface="맑은 고딕" panose="020B0503020000020004" pitchFamily="50" charset="-127"/>
              </a:rPr>
              <a:t>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2F5C36F-4503-41F8-A0EF-8DD6BDBC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29" y="5710194"/>
            <a:ext cx="4832693" cy="1031968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32C1DA-D7F2-4441-B540-31C665225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9" y="1899782"/>
            <a:ext cx="4832693" cy="3666231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8613DFCF-5F5F-45FC-A982-C14D4D7E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174905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E1758A-F0B3-4354-B588-BB4C5053D463}"/>
              </a:ext>
            </a:extLst>
          </p:cNvPr>
          <p:cNvSpPr txBox="1"/>
          <p:nvPr/>
        </p:nvSpPr>
        <p:spPr>
          <a:xfrm>
            <a:off x="798474" y="765498"/>
            <a:ext cx="9694035" cy="99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시험문제 출제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2) </a:t>
            </a:r>
            <a:r>
              <a:rPr lang="ko-KR" altLang="en-US" dirty="0"/>
              <a:t>문제유형</a:t>
            </a:r>
            <a:r>
              <a:rPr lang="en-US" altLang="ko-KR" dirty="0"/>
              <a:t>, </a:t>
            </a:r>
            <a:r>
              <a:rPr lang="ko-KR" altLang="en-US" dirty="0"/>
              <a:t>선택유형을 선택하고</a:t>
            </a:r>
            <a:r>
              <a:rPr lang="en-US" altLang="ko-KR" dirty="0"/>
              <a:t>, </a:t>
            </a:r>
            <a:r>
              <a:rPr lang="ko-KR" altLang="en-US" dirty="0"/>
              <a:t>난이도 및 배점 입력하기</a:t>
            </a:r>
            <a:endParaRPr lang="ko-KR" altLang="en-US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358792B-888A-461A-9320-82EB66AF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53" y="1792780"/>
            <a:ext cx="7438159" cy="2268682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FFE248A-120B-47B5-A9B6-F73F0D5AD5A9}"/>
              </a:ext>
            </a:extLst>
          </p:cNvPr>
          <p:cNvCxnSpPr>
            <a:cxnSpLocks/>
          </p:cNvCxnSpPr>
          <p:nvPr/>
        </p:nvCxnSpPr>
        <p:spPr>
          <a:xfrm flipV="1">
            <a:off x="3279913" y="2061642"/>
            <a:ext cx="5172037" cy="1458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66C7306-7CB3-4BFE-B5AD-955B310553C7}"/>
              </a:ext>
            </a:extLst>
          </p:cNvPr>
          <p:cNvSpPr/>
          <p:nvPr/>
        </p:nvSpPr>
        <p:spPr>
          <a:xfrm>
            <a:off x="8431534" y="1557586"/>
            <a:ext cx="3500050" cy="93221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</a:rPr>
              <a:t>▶단일선택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정답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개 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▶다중선택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정답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개 이상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306BA42-D278-48E7-9377-990A9770225F}"/>
              </a:ext>
            </a:extLst>
          </p:cNvPr>
          <p:cNvSpPr/>
          <p:nvPr/>
        </p:nvSpPr>
        <p:spPr>
          <a:xfrm>
            <a:off x="1013791" y="3357786"/>
            <a:ext cx="2266122" cy="33073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0BA1DBB-9DBB-41B2-886B-4ACE37565CC1}"/>
              </a:ext>
            </a:extLst>
          </p:cNvPr>
          <p:cNvSpPr/>
          <p:nvPr/>
        </p:nvSpPr>
        <p:spPr>
          <a:xfrm>
            <a:off x="718961" y="4057568"/>
            <a:ext cx="10272789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3) </a:t>
            </a:r>
            <a:r>
              <a:rPr lang="ko-KR" altLang="en-US" dirty="0"/>
              <a:t>문제유형에 따른 문제입력 </a:t>
            </a:r>
            <a:r>
              <a:rPr lang="en-US" altLang="ko-KR" dirty="0"/>
              <a:t>/ </a:t>
            </a:r>
            <a:r>
              <a:rPr lang="ko-KR" altLang="en-US" dirty="0"/>
              <a:t>보기입력</a:t>
            </a:r>
            <a:r>
              <a:rPr lang="en-US" altLang="ko-KR" dirty="0"/>
              <a:t> / </a:t>
            </a:r>
            <a:r>
              <a:rPr lang="ko-KR" altLang="en-US" dirty="0"/>
              <a:t>정답체크를 입력 후 저장하기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EE83294-3D34-432D-B4C8-3B0DB6FC89C6}"/>
              </a:ext>
            </a:extLst>
          </p:cNvPr>
          <p:cNvSpPr/>
          <p:nvPr/>
        </p:nvSpPr>
        <p:spPr>
          <a:xfrm>
            <a:off x="262558" y="4559652"/>
            <a:ext cx="10515600" cy="1878495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800" dirty="0">
                <a:solidFill>
                  <a:srgbClr val="FF0000"/>
                </a:solidFill>
              </a:rPr>
              <a:t>★단답형 출제 시 유의사항입니다</a:t>
            </a:r>
            <a:r>
              <a:rPr lang="en-US" altLang="ko-KR" sz="1800" dirty="0">
                <a:solidFill>
                  <a:srgbClr val="FF0000"/>
                </a:solidFill>
              </a:rPr>
              <a:t>.</a:t>
            </a:r>
            <a:r>
              <a:rPr lang="ko-KR" altLang="en-US" sz="1800" dirty="0">
                <a:solidFill>
                  <a:srgbClr val="FF0000"/>
                </a:solidFill>
              </a:rPr>
              <a:t>★</a:t>
            </a:r>
            <a:endParaRPr lang="en-US" altLang="ko-KR" sz="1800" dirty="0">
              <a:solidFill>
                <a:srgbClr val="FF0000"/>
              </a:solidFill>
            </a:endParaRPr>
          </a:p>
          <a:p>
            <a:r>
              <a:rPr lang="ko-KR" altLang="en-US" sz="1800" b="1" dirty="0">
                <a:solidFill>
                  <a:srgbClr val="3333FF"/>
                </a:solidFill>
              </a:rPr>
              <a:t>▶ 단답형 문제 출제 가능한 유형 </a:t>
            </a:r>
            <a:r>
              <a:rPr lang="en-US" altLang="ko-KR" sz="1800" b="1" dirty="0">
                <a:solidFill>
                  <a:srgbClr val="3333FF"/>
                </a:solidFill>
              </a:rPr>
              <a:t>: </a:t>
            </a:r>
            <a:r>
              <a:rPr lang="ko-KR" altLang="en-US" sz="1800" b="1" dirty="0">
                <a:solidFill>
                  <a:srgbClr val="3333FF"/>
                </a:solidFill>
              </a:rPr>
              <a:t>한 문제에 정답이 </a:t>
            </a:r>
            <a:r>
              <a:rPr lang="en-US" altLang="ko-KR" sz="1800" b="1" dirty="0">
                <a:solidFill>
                  <a:srgbClr val="3333FF"/>
                </a:solidFill>
              </a:rPr>
              <a:t>1</a:t>
            </a:r>
            <a:r>
              <a:rPr lang="ko-KR" altLang="en-US" sz="1800" b="1" dirty="0">
                <a:solidFill>
                  <a:srgbClr val="3333FF"/>
                </a:solidFill>
              </a:rPr>
              <a:t>개이며</a:t>
            </a:r>
            <a:r>
              <a:rPr lang="en-US" altLang="ko-KR" sz="1800" b="1" dirty="0">
                <a:solidFill>
                  <a:srgbClr val="3333FF"/>
                </a:solidFill>
              </a:rPr>
              <a:t>, </a:t>
            </a:r>
            <a:r>
              <a:rPr lang="ko-KR" altLang="en-US" sz="1800" b="1" dirty="0">
                <a:solidFill>
                  <a:srgbClr val="3333FF"/>
                </a:solidFill>
              </a:rPr>
              <a:t>딱 떨어지는 정답인 경우 출제 가능</a:t>
            </a:r>
            <a:endParaRPr lang="en-US" altLang="ko-KR" sz="1800" b="1" dirty="0">
              <a:solidFill>
                <a:srgbClr val="3333FF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▶ 단답형 문제 출제 불가능한 유형 </a:t>
            </a:r>
            <a:r>
              <a:rPr lang="en-US" altLang="ko-KR" sz="1800" dirty="0">
                <a:solidFill>
                  <a:schemeClr val="tx1"/>
                </a:solidFill>
              </a:rPr>
              <a:t>: </a:t>
            </a:r>
            <a:r>
              <a:rPr lang="ko-KR" altLang="en-US" sz="1800" dirty="0">
                <a:solidFill>
                  <a:schemeClr val="tx1"/>
                </a:solidFill>
              </a:rPr>
              <a:t>한 문제에 정답이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개 이상을 입력해야 하는 문제는 출제 불가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예</a:t>
            </a:r>
            <a:r>
              <a:rPr lang="en-US" altLang="ko-KR" sz="1800" dirty="0">
                <a:solidFill>
                  <a:schemeClr val="tx1"/>
                </a:solidFill>
              </a:rPr>
              <a:t>) 1+1 = (    ) </a:t>
            </a:r>
            <a:r>
              <a:rPr lang="ko-KR" altLang="en-US" sz="1800" dirty="0">
                <a:solidFill>
                  <a:schemeClr val="tx1"/>
                </a:solidFill>
              </a:rPr>
              <a:t>이고 </a:t>
            </a:r>
            <a:r>
              <a:rPr lang="en-US" altLang="ko-KR" sz="1800" dirty="0">
                <a:solidFill>
                  <a:schemeClr val="tx1"/>
                </a:solidFill>
              </a:rPr>
              <a:t>2+2 = (    )</a:t>
            </a:r>
            <a:r>
              <a:rPr lang="ko-KR" altLang="en-US" sz="1800" dirty="0">
                <a:solidFill>
                  <a:schemeClr val="tx1"/>
                </a:solidFill>
              </a:rPr>
              <a:t>이다</a:t>
            </a:r>
            <a:r>
              <a:rPr lang="en-US" altLang="ko-KR" sz="1800" dirty="0">
                <a:solidFill>
                  <a:schemeClr val="tx1"/>
                </a:solidFill>
              </a:rPr>
              <a:t>. (    )</a:t>
            </a:r>
            <a:r>
              <a:rPr lang="ko-KR" altLang="en-US" sz="1800" dirty="0">
                <a:solidFill>
                  <a:schemeClr val="tx1"/>
                </a:solidFill>
              </a:rPr>
              <a:t>안은 무엇일까요</a:t>
            </a:r>
            <a:r>
              <a:rPr lang="en-US" altLang="ko-KR" sz="1800" dirty="0">
                <a:solidFill>
                  <a:schemeClr val="tx1"/>
                </a:solidFill>
              </a:rPr>
              <a:t>?</a:t>
            </a:r>
          </a:p>
          <a:p>
            <a:r>
              <a:rPr lang="en-US" altLang="ko-KR" sz="1800" dirty="0">
                <a:solidFill>
                  <a:schemeClr val="tx1"/>
                </a:solidFill>
              </a:rPr>
              <a:t>     </a:t>
            </a:r>
            <a:r>
              <a:rPr lang="ko-KR" altLang="en-US" sz="1800" dirty="0">
                <a:solidFill>
                  <a:schemeClr val="tx1"/>
                </a:solidFill>
              </a:rPr>
              <a:t>라는 문제유형에는 답이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ko-KR" altLang="en-US" sz="1800" dirty="0">
                <a:solidFill>
                  <a:schemeClr val="tx1"/>
                </a:solidFill>
              </a:rPr>
              <a:t>와 </a:t>
            </a:r>
            <a:r>
              <a:rPr lang="en-US" altLang="ko-KR" sz="1800" dirty="0">
                <a:solidFill>
                  <a:schemeClr val="tx1"/>
                </a:solidFill>
              </a:rPr>
              <a:t>4</a:t>
            </a:r>
            <a:r>
              <a:rPr lang="ko-KR" altLang="en-US" sz="1800" dirty="0">
                <a:solidFill>
                  <a:schemeClr val="tx1"/>
                </a:solidFill>
              </a:rPr>
              <a:t>이어야 하는데 단답형 정답은 </a:t>
            </a:r>
            <a:r>
              <a:rPr lang="en-US" altLang="ko-KR" sz="1800" dirty="0">
                <a:solidFill>
                  <a:schemeClr val="tx1"/>
                </a:solidFill>
              </a:rPr>
              <a:t>1</a:t>
            </a:r>
            <a:r>
              <a:rPr lang="ko-KR" altLang="en-US" sz="1800" dirty="0">
                <a:solidFill>
                  <a:schemeClr val="tx1"/>
                </a:solidFill>
              </a:rPr>
              <a:t>개만 채점 가능합니다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ko-KR" sz="1800" dirty="0">
                <a:solidFill>
                  <a:schemeClr val="tx1"/>
                </a:solidFill>
              </a:rPr>
              <a:t>     </a:t>
            </a:r>
            <a:r>
              <a:rPr lang="ko-KR" altLang="en-US" sz="1800" dirty="0">
                <a:solidFill>
                  <a:schemeClr val="tx1"/>
                </a:solidFill>
              </a:rPr>
              <a:t>또한 답안순서 무시기능도 안되기에 해당 유형은 </a:t>
            </a:r>
            <a:r>
              <a:rPr lang="en-US" altLang="ko-KR" sz="1800" dirty="0">
                <a:solidFill>
                  <a:schemeClr val="tx1"/>
                </a:solidFill>
              </a:rPr>
              <a:t>“</a:t>
            </a:r>
            <a:r>
              <a:rPr lang="ko-KR" altLang="en-US" sz="1800" dirty="0" err="1">
                <a:solidFill>
                  <a:schemeClr val="tx1"/>
                </a:solidFill>
              </a:rPr>
              <a:t>서술형＂으로</a:t>
            </a:r>
            <a:r>
              <a:rPr lang="ko-KR" altLang="en-US" sz="1800" dirty="0">
                <a:solidFill>
                  <a:schemeClr val="tx1"/>
                </a:solidFill>
              </a:rPr>
              <a:t> 출제를 해야 합니다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1EFDFA0-6DDD-4D9F-A4C0-D93A20E3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57023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1FB04-FAC7-4D6E-98E0-BF32FDB439DD}"/>
              </a:ext>
            </a:extLst>
          </p:cNvPr>
          <p:cNvSpPr txBox="1"/>
          <p:nvPr/>
        </p:nvSpPr>
        <p:spPr>
          <a:xfrm>
            <a:off x="718961" y="852807"/>
            <a:ext cx="969403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시험문제 출제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F8FCA1-7847-42FD-A537-ABCBF6F2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1" y="1407709"/>
            <a:ext cx="5827279" cy="4599216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073930D-8BFA-43B3-858C-B303545F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88" y="1412814"/>
            <a:ext cx="5097395" cy="4825292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37B9D813-E05B-4B9F-B3C5-3BE83BCF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191319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1B4D5-836C-4068-BE44-3F9FFDEA4E66}"/>
              </a:ext>
            </a:extLst>
          </p:cNvPr>
          <p:cNvSpPr txBox="1"/>
          <p:nvPr/>
        </p:nvSpPr>
        <p:spPr>
          <a:xfrm>
            <a:off x="718961" y="736712"/>
            <a:ext cx="10939639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b="1" dirty="0"/>
              <a:t>온라인시험 평가</a:t>
            </a:r>
            <a:endParaRPr lang="en-US" altLang="ko-KR" sz="1800" b="1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1)</a:t>
            </a:r>
            <a:r>
              <a:rPr lang="en-US" altLang="ko-KR" sz="1800" b="1" dirty="0"/>
              <a:t> </a:t>
            </a:r>
            <a:r>
              <a:rPr lang="ko-KR" altLang="en-US" sz="1800" dirty="0"/>
              <a:t>학생의 시험점수와 응시 기록은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과목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시험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시험제목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평가</a:t>
            </a:r>
            <a:r>
              <a:rPr lang="en-US" altLang="ko-KR" sz="1800" b="1" dirty="0"/>
              <a:t>]</a:t>
            </a:r>
            <a:r>
              <a:rPr lang="ko-KR" altLang="en-US" sz="1800" dirty="0"/>
              <a:t>에서 확인할 수 있습니다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A7459-71E5-447F-A1D5-2DDB558BE890}"/>
              </a:ext>
            </a:extLst>
          </p:cNvPr>
          <p:cNvSpPr txBox="1"/>
          <p:nvPr/>
        </p:nvSpPr>
        <p:spPr>
          <a:xfrm>
            <a:off x="718959" y="4959047"/>
            <a:ext cx="10939639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800" dirty="0"/>
              <a:t>2)</a:t>
            </a:r>
            <a:r>
              <a:rPr lang="ko-KR" altLang="en-US" sz="1800" dirty="0"/>
              <a:t> 응시 기록 다운로드는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과목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시험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시험제목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평가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엑셀</a:t>
            </a:r>
            <a:r>
              <a:rPr lang="en-US" altLang="ko-KR" sz="1800" b="1" dirty="0"/>
              <a:t>] </a:t>
            </a:r>
            <a:r>
              <a:rPr lang="ko-KR" altLang="en-US" sz="1800" b="1" dirty="0"/>
              <a:t>→ </a:t>
            </a:r>
            <a:r>
              <a:rPr lang="en-US" altLang="ko-KR" sz="1800" b="1" dirty="0"/>
              <a:t>[</a:t>
            </a:r>
            <a:r>
              <a:rPr lang="ko-KR" altLang="en-US" sz="1800" b="1" dirty="0"/>
              <a:t>응시정보 포함</a:t>
            </a:r>
            <a:r>
              <a:rPr lang="en-US" altLang="ko-KR" sz="1800" b="1" dirty="0"/>
              <a:t>]</a:t>
            </a:r>
            <a:r>
              <a:rPr lang="ko-KR" altLang="en-US" sz="1800" dirty="0"/>
              <a:t>을 </a:t>
            </a:r>
            <a:endParaRPr lang="en-US" altLang="ko-KR" sz="1800" dirty="0"/>
          </a:p>
          <a:p>
            <a:pPr fontAlgn="base">
              <a:lnSpc>
                <a:spcPct val="150000"/>
              </a:lnSpc>
            </a:pPr>
            <a:r>
              <a:rPr lang="en-US" altLang="ko-KR" sz="1800" dirty="0"/>
              <a:t>   </a:t>
            </a:r>
            <a:r>
              <a:rPr lang="ko-KR" altLang="en-US" sz="1800" dirty="0"/>
              <a:t>선택하여  </a:t>
            </a:r>
            <a:r>
              <a:rPr lang="en-US" altLang="ko-KR" sz="1800" dirty="0"/>
              <a:t>[</a:t>
            </a:r>
            <a:r>
              <a:rPr lang="ko-KR" altLang="en-US" sz="1800" dirty="0"/>
              <a:t>확인</a:t>
            </a:r>
            <a:r>
              <a:rPr lang="en-US" altLang="ko-KR" sz="1800" dirty="0"/>
              <a:t>]</a:t>
            </a:r>
            <a:r>
              <a:rPr lang="ko-KR" altLang="en-US" sz="1800" dirty="0"/>
              <a:t>을 클릭하면 엑셀로 다운로드할 수 있습니다</a:t>
            </a:r>
            <a:r>
              <a:rPr lang="en-US" altLang="ko-KR" sz="1800" dirty="0"/>
              <a:t>.  </a:t>
            </a:r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040E1-5512-4777-91FF-3C43D13DC38F}"/>
              </a:ext>
            </a:extLst>
          </p:cNvPr>
          <p:cNvSpPr txBox="1"/>
          <p:nvPr/>
        </p:nvSpPr>
        <p:spPr>
          <a:xfrm>
            <a:off x="718959" y="5795197"/>
            <a:ext cx="10939639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800" dirty="0"/>
              <a:t>3) </a:t>
            </a:r>
            <a:r>
              <a:rPr lang="ko-KR" altLang="en-US" sz="1800" b="1" dirty="0">
                <a:solidFill>
                  <a:srgbClr val="3333FF"/>
                </a:solidFill>
              </a:rPr>
              <a:t>서술형 문제</a:t>
            </a:r>
            <a:r>
              <a:rPr lang="ko-KR" altLang="en-US" sz="1800" dirty="0"/>
              <a:t>는 </a:t>
            </a:r>
            <a:r>
              <a:rPr lang="ko-KR" altLang="en-US" sz="1800" b="1" dirty="0">
                <a:solidFill>
                  <a:srgbClr val="3333FF"/>
                </a:solidFill>
              </a:rPr>
              <a:t>수기 채점</a:t>
            </a:r>
            <a:r>
              <a:rPr lang="ko-KR" altLang="en-US" sz="1800" dirty="0"/>
              <a:t>하여야 합니다</a:t>
            </a:r>
            <a:r>
              <a:rPr lang="en-US" altLang="ko-KR" sz="1800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800" b="1" dirty="0"/>
              <a:t>   [</a:t>
            </a:r>
            <a:r>
              <a:rPr lang="en-US" altLang="ko-KR" sz="1800" b="1" dirty="0" err="1"/>
              <a:t>과목</a:t>
            </a:r>
            <a:r>
              <a:rPr lang="en-US" altLang="ko-KR" sz="1800" b="1" dirty="0"/>
              <a:t>]→[</a:t>
            </a:r>
            <a:r>
              <a:rPr lang="en-US" altLang="ko-KR" sz="1800" b="1" dirty="0" err="1"/>
              <a:t>시험</a:t>
            </a:r>
            <a:r>
              <a:rPr lang="en-US" altLang="ko-KR" sz="1800" b="1" dirty="0"/>
              <a:t>]→[</a:t>
            </a:r>
            <a:r>
              <a:rPr lang="en-US" altLang="ko-KR" sz="1800" b="1" dirty="0" err="1"/>
              <a:t>시험제목</a:t>
            </a:r>
            <a:r>
              <a:rPr lang="en-US" altLang="ko-KR" sz="1800" b="1" dirty="0"/>
              <a:t>]→[</a:t>
            </a:r>
            <a:r>
              <a:rPr lang="en-US" altLang="ko-KR" sz="1800" b="1" dirty="0" err="1"/>
              <a:t>평가</a:t>
            </a:r>
            <a:r>
              <a:rPr lang="en-US" altLang="ko-KR" sz="1800" b="1" dirty="0"/>
              <a:t>]→[</a:t>
            </a:r>
            <a:r>
              <a:rPr lang="en-US" altLang="ko-KR" sz="1800" b="1" dirty="0" err="1"/>
              <a:t>주관식일괄채점</a:t>
            </a:r>
            <a:r>
              <a:rPr lang="en-US" altLang="ko-KR" sz="1800" b="1" dirty="0"/>
              <a:t>]</a:t>
            </a:r>
            <a:r>
              <a:rPr lang="en-US" altLang="ko-KR" sz="1800" dirty="0" err="1"/>
              <a:t>에서</a:t>
            </a:r>
            <a:r>
              <a:rPr lang="en-US" altLang="ko-KR" sz="1800" dirty="0"/>
              <a:t> </a:t>
            </a:r>
            <a:r>
              <a:rPr lang="en-US" altLang="ko-KR" sz="1800" dirty="0" err="1"/>
              <a:t>채점할</a:t>
            </a:r>
            <a:r>
              <a:rPr lang="en-US" altLang="ko-KR" sz="1800" dirty="0"/>
              <a:t> 수 </a:t>
            </a:r>
            <a:r>
              <a:rPr lang="en-US" altLang="ko-KR" sz="1800" dirty="0" err="1"/>
              <a:t>있습니다</a:t>
            </a:r>
            <a:r>
              <a:rPr lang="en-US" altLang="ko-KR" sz="18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384DFB-5F20-45E9-8068-3CEEDDA9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57" y="1606502"/>
            <a:ext cx="4279075" cy="333764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AC8535D4-983A-4CC1-8D2B-74089A3F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50591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4393" y="274216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목차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E703905-2110-4765-87E8-F3C28D292B64}"/>
              </a:ext>
            </a:extLst>
          </p:cNvPr>
          <p:cNvSpPr/>
          <p:nvPr/>
        </p:nvSpPr>
        <p:spPr>
          <a:xfrm>
            <a:off x="886072" y="2133650"/>
            <a:ext cx="107537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2800" b="1" dirty="0">
                <a:latin typeface="+mn-ea"/>
              </a:rPr>
              <a:t>LMS(</a:t>
            </a:r>
            <a:r>
              <a:rPr lang="ko-KR" altLang="en-US" sz="2800" b="1" dirty="0">
                <a:latin typeface="+mn-ea"/>
              </a:rPr>
              <a:t>사이버캠퍼스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온라인시험 수강생 안내사항</a:t>
            </a:r>
            <a:endParaRPr lang="en-US" altLang="ko-KR" sz="2800" b="1" dirty="0">
              <a:latin typeface="+mn-ea"/>
            </a:endParaRPr>
          </a:p>
          <a:p>
            <a:endParaRPr lang="en-US" altLang="ko-KR" sz="2800" b="1" dirty="0">
              <a:latin typeface="+mn-ea"/>
            </a:endParaRPr>
          </a:p>
          <a:p>
            <a:r>
              <a:rPr lang="en-US" altLang="ko-KR" sz="2800" b="1" dirty="0">
                <a:latin typeface="+mn-ea"/>
              </a:rPr>
              <a:t>2. LMS(</a:t>
            </a:r>
            <a:r>
              <a:rPr lang="ko-KR" altLang="en-US" sz="2800" b="1" dirty="0">
                <a:latin typeface="+mn-ea"/>
              </a:rPr>
              <a:t>사이버캠퍼스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온라인시험 부정행위 사례</a:t>
            </a:r>
            <a:endParaRPr lang="en-US" altLang="ko-KR" sz="2800" b="1" dirty="0">
              <a:latin typeface="+mn-ea"/>
            </a:endParaRPr>
          </a:p>
          <a:p>
            <a:endParaRPr lang="en-US" altLang="ko-KR" sz="2800" b="1" dirty="0">
              <a:latin typeface="+mn-ea"/>
            </a:endParaRPr>
          </a:p>
          <a:p>
            <a:r>
              <a:rPr lang="en-US" altLang="ko-KR" sz="2800" b="1" dirty="0">
                <a:latin typeface="+mn-ea"/>
              </a:rPr>
              <a:t>3. LMS(</a:t>
            </a:r>
            <a:r>
              <a:rPr lang="ko-KR" altLang="en-US" sz="2800" b="1" dirty="0">
                <a:latin typeface="+mn-ea"/>
              </a:rPr>
              <a:t>사이버캠퍼스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온라인시험 부정행위 방지 방안</a:t>
            </a:r>
            <a:br>
              <a:rPr lang="en-US" altLang="ko-KR" sz="2800" b="1" dirty="0">
                <a:latin typeface="+mn-ea"/>
              </a:rPr>
            </a:br>
            <a:br>
              <a:rPr lang="en-US" altLang="ko-KR" sz="2800" b="1" dirty="0">
                <a:latin typeface="+mn-ea"/>
              </a:rPr>
            </a:br>
            <a:r>
              <a:rPr lang="en-US" altLang="ko-KR" sz="2800" b="1" dirty="0">
                <a:latin typeface="+mn-ea"/>
              </a:rPr>
              <a:t>4. LMS </a:t>
            </a:r>
            <a:r>
              <a:rPr lang="ko-KR" altLang="en-US" sz="2800" b="1" dirty="0">
                <a:latin typeface="+mn-ea"/>
              </a:rPr>
              <a:t>온라인 시험 등록 및 평가 방법 안내</a:t>
            </a:r>
            <a:br>
              <a:rPr lang="en-US" altLang="ko-KR" sz="2800" b="1" dirty="0">
                <a:latin typeface="+mn-ea"/>
              </a:rPr>
            </a:br>
            <a:r>
              <a:rPr lang="en-US" altLang="ko-KR" sz="2800" b="1" dirty="0">
                <a:latin typeface="+mn-ea"/>
              </a:rPr>
              <a:t>   -</a:t>
            </a:r>
            <a:r>
              <a:rPr lang="ko-KR" altLang="en-US" sz="2800" b="1" dirty="0">
                <a:latin typeface="+mn-ea"/>
              </a:rPr>
              <a:t> 시험등록</a:t>
            </a:r>
            <a:r>
              <a:rPr lang="en-US" altLang="ko-KR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시험문제출제</a:t>
            </a:r>
            <a:r>
              <a:rPr lang="en-US" altLang="ko-KR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평가</a:t>
            </a:r>
            <a:r>
              <a:rPr lang="en-US" altLang="ko-KR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재시험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F98A3-0EF1-45DD-8C01-12D652CBD4F5}"/>
              </a:ext>
            </a:extLst>
          </p:cNvPr>
          <p:cNvSpPr txBox="1"/>
          <p:nvPr/>
        </p:nvSpPr>
        <p:spPr>
          <a:xfrm>
            <a:off x="1054646" y="639054"/>
            <a:ext cx="10603954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재시험</a:t>
            </a:r>
            <a:endParaRPr lang="en-US" altLang="ko-KR" b="1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E336422-1F52-4CCC-B519-A67D2CE46D82}"/>
              </a:ext>
            </a:extLst>
          </p:cNvPr>
          <p:cNvGrpSpPr/>
          <p:nvPr/>
        </p:nvGrpSpPr>
        <p:grpSpPr>
          <a:xfrm>
            <a:off x="895041" y="1228620"/>
            <a:ext cx="4991445" cy="3685888"/>
            <a:chOff x="1034343" y="1689560"/>
            <a:chExt cx="4991445" cy="368588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975A476-A721-4A44-BCBF-A176D56A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343" y="1689560"/>
              <a:ext cx="4991445" cy="3685888"/>
            </a:xfrm>
            <a:prstGeom prst="rect">
              <a:avLst/>
            </a:prstGeom>
            <a:ln w="15875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9A3DF9F-0FB2-4115-811D-594CBC404942}"/>
                </a:ext>
              </a:extLst>
            </p:cNvPr>
            <p:cNvSpPr/>
            <p:nvPr/>
          </p:nvSpPr>
          <p:spPr>
            <a:xfrm>
              <a:off x="2047912" y="5049078"/>
              <a:ext cx="605835" cy="279074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779D5B8B-A5C6-4EE2-92AB-62762F37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1232877"/>
            <a:ext cx="4037837" cy="3681631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4918D66-39D9-472A-9615-F7E1181A3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43" y="5044796"/>
            <a:ext cx="6840682" cy="848591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21A387-3274-4D5A-96EA-CCB039C14B2E}"/>
              </a:ext>
            </a:extLst>
          </p:cNvPr>
          <p:cNvSpPr txBox="1"/>
          <p:nvPr/>
        </p:nvSpPr>
        <p:spPr>
          <a:xfrm>
            <a:off x="457226" y="5941669"/>
            <a:ext cx="1132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/>
              <a:t>▶점수인정비율 </a:t>
            </a:r>
            <a:r>
              <a:rPr lang="en-US" altLang="ko-KR" sz="1800" dirty="0"/>
              <a:t>: </a:t>
            </a:r>
            <a:r>
              <a:rPr lang="ko-KR" altLang="en-US" sz="1800" dirty="0"/>
              <a:t>재시험시 점수 인정 비율 예</a:t>
            </a:r>
            <a:r>
              <a:rPr lang="en-US" altLang="ko-KR" sz="1800" dirty="0"/>
              <a:t>)</a:t>
            </a:r>
            <a:r>
              <a:rPr lang="ko-KR" altLang="en-US" sz="1800" dirty="0"/>
              <a:t>채점점수의 </a:t>
            </a:r>
            <a:r>
              <a:rPr lang="en-US" altLang="ko-KR" sz="1800" dirty="0"/>
              <a:t>80%</a:t>
            </a:r>
            <a:r>
              <a:rPr lang="ko-KR" altLang="en-US" sz="1800" dirty="0"/>
              <a:t>만 반영</a:t>
            </a:r>
            <a:endParaRPr lang="en-US" altLang="ko-KR" sz="1800" dirty="0"/>
          </a:p>
          <a:p>
            <a:r>
              <a:rPr lang="ko-KR" altLang="en-US" sz="1800" dirty="0"/>
              <a:t>▶대상자 추가 </a:t>
            </a:r>
            <a:r>
              <a:rPr lang="en-US" altLang="ko-KR" sz="1800" dirty="0"/>
              <a:t>: </a:t>
            </a:r>
            <a:r>
              <a:rPr lang="ko-KR" altLang="en-US" sz="1800" dirty="0"/>
              <a:t>본시험을 어떠한 사유로 응시하지 못한 학생만 지정하여 재시험 기회 부여</a:t>
            </a:r>
            <a:endParaRPr lang="en-US" altLang="ko-KR" sz="1800" dirty="0"/>
          </a:p>
          <a:p>
            <a:r>
              <a:rPr lang="ko-KR" altLang="en-US" sz="1800" dirty="0"/>
              <a:t>가능함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0F15DBE5-4A02-492B-B8FD-F2EC0117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165965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41F84-0D22-4305-A872-0AD92BB75E90}"/>
              </a:ext>
            </a:extLst>
          </p:cNvPr>
          <p:cNvSpPr txBox="1"/>
          <p:nvPr/>
        </p:nvSpPr>
        <p:spPr>
          <a:xfrm>
            <a:off x="658243" y="1322978"/>
            <a:ext cx="10695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응시 대상자가 </a:t>
            </a:r>
            <a:r>
              <a:rPr lang="en-US" altLang="ko-KR" dirty="0"/>
              <a:t>30</a:t>
            </a:r>
            <a:r>
              <a:rPr lang="ko-KR" altLang="en-US" dirty="0"/>
              <a:t>명인 경우 유형</a:t>
            </a:r>
            <a:r>
              <a:rPr lang="en-US" altLang="ko-KR" dirty="0"/>
              <a:t>A, </a:t>
            </a:r>
            <a:r>
              <a:rPr lang="ko-KR" altLang="en-US" dirty="0"/>
              <a:t>유형</a:t>
            </a:r>
            <a:r>
              <a:rPr lang="en-US" altLang="ko-KR" dirty="0"/>
              <a:t>B, </a:t>
            </a:r>
            <a:r>
              <a:rPr lang="ko-KR" altLang="en-US" dirty="0"/>
              <a:t>유형</a:t>
            </a:r>
            <a:r>
              <a:rPr lang="en-US" altLang="ko-KR" dirty="0"/>
              <a:t>C </a:t>
            </a:r>
            <a:r>
              <a:rPr lang="ko-KR" altLang="en-US" dirty="0"/>
              <a:t>등 문제 유형을 미리 설정하고 유형별 </a:t>
            </a:r>
            <a:endParaRPr lang="en-US" altLang="ko-KR" dirty="0"/>
          </a:p>
          <a:p>
            <a:r>
              <a:rPr lang="en-US" altLang="ko-KR" dirty="0"/>
              <a:t>10</a:t>
            </a:r>
            <a:r>
              <a:rPr lang="ko-KR" altLang="en-US" dirty="0"/>
              <a:t>명씩 응시 대상자를 설정 할 수 있음</a:t>
            </a:r>
            <a:r>
              <a:rPr lang="en-US" altLang="ko-KR" dirty="0"/>
              <a:t>(</a:t>
            </a:r>
            <a:r>
              <a:rPr lang="ko-KR" altLang="en-US" dirty="0"/>
              <a:t>유형별 문제 난이도 배분이 중요함</a:t>
            </a:r>
            <a:r>
              <a:rPr lang="en-US" altLang="ko-KR" dirty="0"/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65FD6A-EF68-479B-9D2C-0108DE68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85" y="2061642"/>
            <a:ext cx="4690515" cy="46410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29407-FD0A-4659-B884-76F5F1843C6B}"/>
              </a:ext>
            </a:extLst>
          </p:cNvPr>
          <p:cNvSpPr txBox="1"/>
          <p:nvPr/>
        </p:nvSpPr>
        <p:spPr>
          <a:xfrm>
            <a:off x="6222455" y="2920656"/>
            <a:ext cx="563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- </a:t>
            </a:r>
            <a:r>
              <a:rPr lang="ko-KR" altLang="en-US" sz="1800" dirty="0"/>
              <a:t>시험 형태 공개일 등 설정 후 저장 → 재시험</a:t>
            </a:r>
            <a:endParaRPr lang="en-US" altLang="ko-KR" sz="1800" dirty="0"/>
          </a:p>
          <a:p>
            <a:r>
              <a:rPr lang="en-US" altLang="ko-KR" sz="1800" b="1" dirty="0">
                <a:solidFill>
                  <a:srgbClr val="FF0000"/>
                </a:solidFill>
              </a:rPr>
              <a:t>(</a:t>
            </a:r>
            <a:r>
              <a:rPr lang="ko-KR" altLang="en-US" sz="1800" b="1" dirty="0">
                <a:solidFill>
                  <a:srgbClr val="FF0000"/>
                </a:solidFill>
              </a:rPr>
              <a:t>유형별 시험을 실시할 예정인 과목은 문제를 유형별로 따로 출제해야 하는 번거로움이 있습니다</a:t>
            </a:r>
            <a:r>
              <a:rPr lang="en-US" altLang="ko-KR" sz="1800" b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0C62B-6EA8-4390-9B89-A429A7F1017E}"/>
              </a:ext>
            </a:extLst>
          </p:cNvPr>
          <p:cNvSpPr txBox="1"/>
          <p:nvPr/>
        </p:nvSpPr>
        <p:spPr>
          <a:xfrm>
            <a:off x="718961" y="736712"/>
            <a:ext cx="10939639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재시험 기능을 </a:t>
            </a:r>
            <a:r>
              <a:rPr lang="ko-KR" altLang="en-US" b="1"/>
              <a:t>활용한 여러가지 </a:t>
            </a:r>
            <a:r>
              <a:rPr lang="ko-KR" altLang="en-US" b="1" dirty="0"/>
              <a:t>문제 유형 출제 방법</a:t>
            </a:r>
            <a:endParaRPr lang="en-US" altLang="ko-KR" b="1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18AA539A-5C32-4A88-B747-E0819182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14928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41F84-0D22-4305-A872-0AD92BB75E90}"/>
              </a:ext>
            </a:extLst>
          </p:cNvPr>
          <p:cNvSpPr txBox="1"/>
          <p:nvPr/>
        </p:nvSpPr>
        <p:spPr>
          <a:xfrm>
            <a:off x="658243" y="1322978"/>
            <a:ext cx="10695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응시 대상자가 </a:t>
            </a:r>
            <a:r>
              <a:rPr lang="en-US" altLang="ko-KR" dirty="0"/>
              <a:t>30</a:t>
            </a:r>
            <a:r>
              <a:rPr lang="ko-KR" altLang="en-US" dirty="0"/>
              <a:t>명인 경우 유형</a:t>
            </a:r>
            <a:r>
              <a:rPr lang="en-US" altLang="ko-KR" dirty="0"/>
              <a:t>A, </a:t>
            </a:r>
            <a:r>
              <a:rPr lang="ko-KR" altLang="en-US" dirty="0"/>
              <a:t>유형</a:t>
            </a:r>
            <a:r>
              <a:rPr lang="en-US" altLang="ko-KR" dirty="0"/>
              <a:t>B, </a:t>
            </a:r>
            <a:r>
              <a:rPr lang="ko-KR" altLang="en-US" dirty="0"/>
              <a:t>유형</a:t>
            </a:r>
            <a:r>
              <a:rPr lang="en-US" altLang="ko-KR" dirty="0"/>
              <a:t>C </a:t>
            </a:r>
            <a:r>
              <a:rPr lang="ko-KR" altLang="en-US" dirty="0"/>
              <a:t>등 문제 유형을 미리 설정하고 유형별 </a:t>
            </a:r>
            <a:endParaRPr lang="en-US" altLang="ko-KR" dirty="0"/>
          </a:p>
          <a:p>
            <a:r>
              <a:rPr lang="en-US" altLang="ko-KR" dirty="0"/>
              <a:t>10</a:t>
            </a:r>
            <a:r>
              <a:rPr lang="ko-KR" altLang="en-US" dirty="0"/>
              <a:t>명씩 응시 대상자를 설정 할 수 있음</a:t>
            </a:r>
            <a:r>
              <a:rPr lang="en-US" altLang="ko-KR" dirty="0"/>
              <a:t>(</a:t>
            </a:r>
            <a:r>
              <a:rPr lang="ko-KR" altLang="en-US" dirty="0"/>
              <a:t>유형별 문제 난이도 배분이 중요함</a:t>
            </a:r>
            <a:r>
              <a:rPr lang="en-US" altLang="ko-KR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29407-FD0A-4659-B884-76F5F1843C6B}"/>
              </a:ext>
            </a:extLst>
          </p:cNvPr>
          <p:cNvSpPr txBox="1"/>
          <p:nvPr/>
        </p:nvSpPr>
        <p:spPr>
          <a:xfrm>
            <a:off x="6222455" y="2920656"/>
            <a:ext cx="563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800" dirty="0"/>
              <a:t>점수인정비율은 </a:t>
            </a:r>
            <a:r>
              <a:rPr lang="en-US" altLang="ko-KR" sz="1800" dirty="0"/>
              <a:t>100% </a:t>
            </a:r>
            <a:r>
              <a:rPr lang="ko-KR" altLang="en-US" sz="1800" dirty="0"/>
              <a:t>입력</a:t>
            </a:r>
            <a:endParaRPr lang="en-US" altLang="ko-KR" sz="1800" dirty="0"/>
          </a:p>
          <a:p>
            <a:pPr marL="285750" indent="-285750">
              <a:buFontTx/>
              <a:buChar char="-"/>
            </a:pPr>
            <a:r>
              <a:rPr lang="ko-KR" altLang="en-US" sz="1800" dirty="0"/>
              <a:t>공개일</a:t>
            </a:r>
            <a:r>
              <a:rPr lang="en-US" altLang="ko-KR" sz="1800" dirty="0"/>
              <a:t>, </a:t>
            </a:r>
            <a:r>
              <a:rPr lang="ko-KR" altLang="en-US" sz="1800" dirty="0"/>
              <a:t>응시시간 등은 처음 설정일시와 동일하게 설정 후 저장</a:t>
            </a:r>
            <a:endParaRPr lang="en-US" altLang="ko-KR" sz="1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21A5A6D-6074-48EB-A296-6A478BEA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3" y="2222970"/>
            <a:ext cx="5425329" cy="38999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B52BA-2C4C-4C24-A919-C2715FBA946B}"/>
              </a:ext>
            </a:extLst>
          </p:cNvPr>
          <p:cNvSpPr txBox="1"/>
          <p:nvPr/>
        </p:nvSpPr>
        <p:spPr>
          <a:xfrm>
            <a:off x="718961" y="736712"/>
            <a:ext cx="10939639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재시험 기능을 </a:t>
            </a:r>
            <a:r>
              <a:rPr lang="ko-KR" altLang="en-US" b="1"/>
              <a:t>활용한 여러가지 </a:t>
            </a:r>
            <a:r>
              <a:rPr lang="ko-KR" altLang="en-US" b="1" dirty="0"/>
              <a:t>문제 유형 출제 방법</a:t>
            </a:r>
            <a:endParaRPr lang="en-US" altLang="ko-KR" b="1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FB27508-D278-444F-B271-EDFD7750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375566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B682B-C7F4-489E-9013-0564B3DCD809}"/>
              </a:ext>
            </a:extLst>
          </p:cNvPr>
          <p:cNvSpPr txBox="1"/>
          <p:nvPr/>
        </p:nvSpPr>
        <p:spPr>
          <a:xfrm>
            <a:off x="718961" y="736712"/>
            <a:ext cx="10939639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/>
              <a:t>재시험 기능을 </a:t>
            </a:r>
            <a:r>
              <a:rPr lang="ko-KR" altLang="en-US" b="1"/>
              <a:t>활용한 여러가지 </a:t>
            </a:r>
            <a:r>
              <a:rPr lang="ko-KR" altLang="en-US" b="1" dirty="0"/>
              <a:t>문제 유형 출제 방법</a:t>
            </a:r>
            <a:endParaRPr lang="en-US" altLang="ko-K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41F84-0D22-4305-A872-0AD92BB75E90}"/>
              </a:ext>
            </a:extLst>
          </p:cNvPr>
          <p:cNvSpPr txBox="1"/>
          <p:nvPr/>
        </p:nvSpPr>
        <p:spPr>
          <a:xfrm>
            <a:off x="658243" y="1322978"/>
            <a:ext cx="106955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응시 대상자가 </a:t>
            </a:r>
            <a:r>
              <a:rPr lang="en-US" altLang="ko-KR" dirty="0"/>
              <a:t>30</a:t>
            </a:r>
            <a:r>
              <a:rPr lang="ko-KR" altLang="en-US" dirty="0"/>
              <a:t>명인 경우 유형</a:t>
            </a:r>
            <a:r>
              <a:rPr lang="en-US" altLang="ko-KR" dirty="0"/>
              <a:t>A, </a:t>
            </a:r>
            <a:r>
              <a:rPr lang="ko-KR" altLang="en-US" dirty="0"/>
              <a:t>유형</a:t>
            </a:r>
            <a:r>
              <a:rPr lang="en-US" altLang="ko-KR" dirty="0"/>
              <a:t>B, </a:t>
            </a:r>
            <a:r>
              <a:rPr lang="ko-KR" altLang="en-US" dirty="0"/>
              <a:t>유형</a:t>
            </a:r>
            <a:r>
              <a:rPr lang="en-US" altLang="ko-KR" dirty="0"/>
              <a:t>C </a:t>
            </a:r>
            <a:r>
              <a:rPr lang="ko-KR" altLang="en-US" dirty="0"/>
              <a:t>등 문제 유형을 미리 설정하고 유형별 </a:t>
            </a:r>
            <a:endParaRPr lang="en-US" altLang="ko-KR" dirty="0"/>
          </a:p>
          <a:p>
            <a:r>
              <a:rPr lang="en-US" altLang="ko-KR" dirty="0"/>
              <a:t>10</a:t>
            </a:r>
            <a:r>
              <a:rPr lang="ko-KR" altLang="en-US" dirty="0"/>
              <a:t>명씩 응시 대상자를 설정 할 수 있음</a:t>
            </a:r>
            <a:r>
              <a:rPr lang="en-US" altLang="ko-KR" dirty="0"/>
              <a:t>(</a:t>
            </a:r>
            <a:r>
              <a:rPr lang="ko-KR" altLang="en-US" dirty="0"/>
              <a:t>유형별 문제 난이도 배분이 중요함</a:t>
            </a:r>
            <a:r>
              <a:rPr lang="en-US" altLang="ko-KR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29407-FD0A-4659-B884-76F5F1843C6B}"/>
              </a:ext>
            </a:extLst>
          </p:cNvPr>
          <p:cNvSpPr txBox="1"/>
          <p:nvPr/>
        </p:nvSpPr>
        <p:spPr>
          <a:xfrm>
            <a:off x="6006431" y="2493690"/>
            <a:ext cx="584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800" dirty="0"/>
              <a:t>대상자를 추가를 선택하여 재시험 응시 대상자 지정</a:t>
            </a:r>
            <a:endParaRPr lang="en-US" altLang="ko-KR" sz="1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835C33-B7B0-4EB4-AA07-63DED00E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8075"/>
            <a:ext cx="5041576" cy="46588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6A3C2C2-583D-4588-A9C5-A1BC843E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254" y="2957069"/>
            <a:ext cx="2897673" cy="36810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ED2AEF2A-C622-4CCE-8C47-C0A3AE4C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442"/>
            <a:ext cx="10957487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4.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등록 및 평가 방법 안내</a:t>
            </a:r>
          </a:p>
        </p:txBody>
      </p:sp>
    </p:spTree>
    <p:extLst>
      <p:ext uri="{BB962C8B-B14F-4D97-AF65-F5344CB8AC3E}">
        <p14:creationId xmlns:p14="http://schemas.microsoft.com/office/powerpoint/2010/main" val="40826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/>
        </p:nvSpPr>
        <p:spPr>
          <a:xfrm rot="5400000">
            <a:off x="881609" y="-900659"/>
            <a:ext cx="1269554" cy="3070872"/>
          </a:xfrm>
          <a:prstGeom prst="rtTriangl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/>
        </p:nvSpPr>
        <p:spPr>
          <a:xfrm rot="10800000" flipH="1">
            <a:off x="-19050" y="0"/>
            <a:ext cx="1198663" cy="2493690"/>
          </a:xfrm>
          <a:prstGeom prst="rtTriangl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031635-A5C9-4518-B5E5-CA9E18372C51}"/>
              </a:ext>
            </a:extLst>
          </p:cNvPr>
          <p:cNvSpPr txBox="1"/>
          <p:nvPr/>
        </p:nvSpPr>
        <p:spPr>
          <a:xfrm>
            <a:off x="319757" y="1138418"/>
            <a:ext cx="118706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※ </a:t>
            </a:r>
            <a:r>
              <a:rPr lang="ko-KR" altLang="en-US" b="1" dirty="0">
                <a:solidFill>
                  <a:srgbClr val="FF0000"/>
                </a:solidFill>
              </a:rPr>
              <a:t>아래 내용 숙지 후 온라인시험 응시 수강생에게 반드시 안내 바랍니다</a:t>
            </a:r>
            <a:r>
              <a:rPr lang="en-US" altLang="ko-KR" b="1" dirty="0">
                <a:solidFill>
                  <a:srgbClr val="FF0000"/>
                </a:solidFill>
              </a:rPr>
              <a:t>. ※</a:t>
            </a:r>
          </a:p>
          <a:p>
            <a:endParaRPr lang="en-US" altLang="ko-KR" sz="2000" b="1" dirty="0"/>
          </a:p>
          <a:p>
            <a:endParaRPr lang="ko-KR" altLang="en-US" sz="2000" b="1" dirty="0"/>
          </a:p>
          <a:p>
            <a:r>
              <a:rPr lang="ko-KR" altLang="en-US" sz="2000" dirty="0"/>
              <a:t>  </a:t>
            </a:r>
            <a:r>
              <a:rPr lang="en-US" altLang="ko-KR" sz="2000" b="1" dirty="0">
                <a:solidFill>
                  <a:srgbClr val="3333FF"/>
                </a:solidFill>
              </a:rPr>
              <a:t>1. </a:t>
            </a:r>
            <a:r>
              <a:rPr lang="ko-KR" altLang="en-US" sz="2000" b="1" dirty="0">
                <a:solidFill>
                  <a:srgbClr val="3333FF"/>
                </a:solidFill>
              </a:rPr>
              <a:t>온라인 시험 전에 반드시 컴퓨터와 인터넷이 잘되는지 점검</a:t>
            </a:r>
            <a:endParaRPr lang="en-US" altLang="ko-KR" sz="2000" b="1" dirty="0">
              <a:solidFill>
                <a:srgbClr val="3333FF"/>
              </a:solidFill>
            </a:endParaRPr>
          </a:p>
          <a:p>
            <a:r>
              <a:rPr lang="ko-KR" altLang="en-US" sz="2000" dirty="0"/>
              <a:t>    </a:t>
            </a:r>
            <a:r>
              <a:rPr lang="en-US" altLang="ko-KR" sz="2000" dirty="0"/>
              <a:t>- </a:t>
            </a:r>
            <a:r>
              <a:rPr lang="ko-KR" altLang="en-US" sz="2000" dirty="0"/>
              <a:t>휴대폰을 이용한 </a:t>
            </a:r>
            <a:r>
              <a:rPr lang="ko-KR" altLang="en-US" sz="2000" dirty="0" err="1"/>
              <a:t>핫스팟</a:t>
            </a:r>
            <a:r>
              <a:rPr lang="en-US" altLang="ko-KR" sz="2000" dirty="0"/>
              <a:t>, </a:t>
            </a:r>
            <a:r>
              <a:rPr lang="ko-KR" altLang="en-US" sz="2000" dirty="0"/>
              <a:t>공유기를 사용하지 말고 안정된 인터넷 환경에서 시험에 응시 바람</a:t>
            </a:r>
            <a:br>
              <a:rPr lang="ko-KR" altLang="en-US" sz="2000" dirty="0"/>
            </a:br>
            <a:r>
              <a:rPr lang="ko-KR" altLang="en-US" sz="2000" dirty="0"/>
              <a:t>    </a:t>
            </a:r>
            <a:r>
              <a:rPr lang="en-US" altLang="ko-KR" sz="2000" dirty="0"/>
              <a:t>- [</a:t>
            </a:r>
            <a:r>
              <a:rPr lang="ko-KR" altLang="en-US" sz="2000" dirty="0"/>
              <a:t>시험화면 테스트</a:t>
            </a:r>
            <a:r>
              <a:rPr lang="en-US" altLang="ko-KR" sz="2000" dirty="0"/>
              <a:t>]</a:t>
            </a:r>
            <a:r>
              <a:rPr lang="ko-KR" altLang="en-US" sz="2000" dirty="0"/>
              <a:t>로 시험에 필요한 환경을 미리 설정함</a:t>
            </a:r>
            <a:endParaRPr lang="en-US" altLang="ko-KR" sz="20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      </a:t>
            </a:r>
            <a:r>
              <a:rPr lang="ko-KR" altLang="en-US" sz="2000" dirty="0">
                <a:solidFill>
                  <a:srgbClr val="FF0000"/>
                </a:solidFill>
              </a:rPr>
              <a:t>주의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</a:rPr>
              <a:t>한 공간</a:t>
            </a:r>
            <a:r>
              <a:rPr lang="en-US" altLang="ko-KR" sz="2000" dirty="0">
                <a:solidFill>
                  <a:srgbClr val="FF0000"/>
                </a:solidFill>
              </a:rPr>
              <a:t>(</a:t>
            </a:r>
            <a:r>
              <a:rPr lang="ko-KR" altLang="en-US" sz="2000" dirty="0">
                <a:solidFill>
                  <a:srgbClr val="FF0000"/>
                </a:solidFill>
              </a:rPr>
              <a:t>카페 등</a:t>
            </a:r>
            <a:r>
              <a:rPr lang="en-US" altLang="ko-KR" sz="2000" dirty="0">
                <a:solidFill>
                  <a:srgbClr val="FF0000"/>
                </a:solidFill>
              </a:rPr>
              <a:t>)</a:t>
            </a:r>
            <a:r>
              <a:rPr lang="ko-KR" altLang="en-US" sz="2000" dirty="0">
                <a:solidFill>
                  <a:srgbClr val="FF0000"/>
                </a:solidFill>
              </a:rPr>
              <a:t>에서 동일한 </a:t>
            </a:r>
            <a:r>
              <a:rPr lang="en-US" altLang="ko-KR" sz="2000" dirty="0">
                <a:solidFill>
                  <a:srgbClr val="FF0000"/>
                </a:solidFill>
              </a:rPr>
              <a:t>Wi-Fi,</a:t>
            </a:r>
            <a:r>
              <a:rPr lang="ko-KR" altLang="en-US" sz="2000" dirty="0">
                <a:solidFill>
                  <a:srgbClr val="FF0000"/>
                </a:solidFill>
              </a:rPr>
              <a:t> 공유기를 사용하는 경우 하나의 </a:t>
            </a:r>
            <a:r>
              <a:rPr lang="en-US" altLang="ko-KR" sz="2000" dirty="0">
                <a:solidFill>
                  <a:srgbClr val="FF0000"/>
                </a:solidFill>
              </a:rPr>
              <a:t>IP</a:t>
            </a:r>
            <a:r>
              <a:rPr lang="ko-KR" altLang="en-US" sz="2000" dirty="0">
                <a:solidFill>
                  <a:srgbClr val="FF0000"/>
                </a:solidFill>
              </a:rPr>
              <a:t>로 접속 될 수 있으니</a:t>
            </a:r>
            <a:br>
              <a:rPr lang="en-US" altLang="ko-KR" sz="2000" dirty="0">
                <a:solidFill>
                  <a:srgbClr val="FF0000"/>
                </a:solidFill>
              </a:rPr>
            </a:br>
            <a:r>
              <a:rPr lang="en-US" altLang="ko-KR" sz="2000" dirty="0">
                <a:solidFill>
                  <a:srgbClr val="FF0000"/>
                </a:solidFill>
              </a:rPr>
              <a:t>             </a:t>
            </a:r>
            <a:r>
              <a:rPr lang="ko-KR" altLang="en-US" sz="2000" dirty="0">
                <a:solidFill>
                  <a:srgbClr val="FF0000"/>
                </a:solidFill>
              </a:rPr>
              <a:t>가급적 개인</a:t>
            </a:r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공간에서 시험에 응시 하기 바람</a:t>
            </a:r>
            <a:br>
              <a:rPr lang="ko-KR" altLang="en-US" sz="2000" dirty="0"/>
            </a:br>
            <a:r>
              <a:rPr lang="ko-KR" altLang="en-US" sz="2000" dirty="0"/>
              <a:t>  </a:t>
            </a:r>
            <a:r>
              <a:rPr lang="ko-KR" altLang="en-US" dirty="0"/>
              <a:t>  </a:t>
            </a:r>
            <a:r>
              <a:rPr lang="en-US" altLang="ko-KR" sz="1600" dirty="0"/>
              <a:t>※ </a:t>
            </a:r>
            <a:r>
              <a:rPr lang="ko-KR" altLang="en-US" sz="1600" dirty="0"/>
              <a:t>시험 응시 중 발생한 문제에 대해서는 관리자가 해결해 드릴 수 없으므로 </a:t>
            </a:r>
            <a:r>
              <a:rPr lang="en-US" altLang="ko-KR" sz="1600" dirty="0"/>
              <a:t>[</a:t>
            </a:r>
            <a:r>
              <a:rPr lang="ko-KR" altLang="en-US" sz="1600" dirty="0"/>
              <a:t>시험화면 테스트</a:t>
            </a:r>
            <a:r>
              <a:rPr lang="en-US" altLang="ko-KR" sz="1600" dirty="0"/>
              <a:t>]</a:t>
            </a:r>
            <a:r>
              <a:rPr lang="ko-KR" altLang="en-US" sz="1600" dirty="0"/>
              <a:t>를 하시기 바랍니다</a:t>
            </a:r>
            <a:r>
              <a:rPr lang="en-US" altLang="ko-KR" sz="1600" dirty="0"/>
              <a:t>.</a:t>
            </a:r>
            <a:endParaRPr lang="en-US" altLang="ko-KR" dirty="0"/>
          </a:p>
          <a:p>
            <a:br>
              <a:rPr lang="en-US" altLang="ko-KR" sz="2000" dirty="0"/>
            </a:br>
            <a:r>
              <a:rPr lang="en-US" altLang="ko-KR" sz="2000" b="1" dirty="0">
                <a:solidFill>
                  <a:srgbClr val="3333FF"/>
                </a:solidFill>
              </a:rPr>
              <a:t>  2. </a:t>
            </a:r>
            <a:r>
              <a:rPr lang="ko-KR" altLang="en-US" sz="2000" b="1" dirty="0">
                <a:solidFill>
                  <a:srgbClr val="3333FF"/>
                </a:solidFill>
              </a:rPr>
              <a:t>시험시간</a:t>
            </a:r>
            <a:br>
              <a:rPr lang="ko-KR" altLang="en-US" sz="2000" dirty="0"/>
            </a:br>
            <a:r>
              <a:rPr lang="ko-KR" altLang="en-US" sz="2000" dirty="0"/>
              <a:t>    </a:t>
            </a:r>
            <a:r>
              <a:rPr lang="en-US" altLang="ko-KR" sz="2000" dirty="0"/>
              <a:t>- </a:t>
            </a:r>
            <a:r>
              <a:rPr lang="ko-KR" altLang="en-US" sz="2000" dirty="0"/>
              <a:t>시험은 설정된 시험 시작 시간과 종료 시간 사이에만 볼 수 있음</a:t>
            </a:r>
            <a:br>
              <a:rPr lang="ko-KR" altLang="en-US" sz="2000" dirty="0"/>
            </a:br>
            <a:r>
              <a:rPr lang="ko-KR" altLang="en-US" sz="2000" dirty="0"/>
              <a:t>    </a:t>
            </a:r>
            <a:r>
              <a:rPr lang="en-US" altLang="ko-KR" sz="2000" dirty="0"/>
              <a:t>- </a:t>
            </a:r>
            <a:r>
              <a:rPr lang="ko-KR" altLang="en-US" sz="2000" dirty="0"/>
              <a:t>시험 시간이 종료 시간을 초과할 경우 종료 시간까지 시험을 볼 수 있음</a:t>
            </a:r>
            <a:br>
              <a:rPr lang="ko-KR" altLang="en-US" sz="2000" dirty="0"/>
            </a:br>
            <a:r>
              <a:rPr lang="ko-KR" altLang="en-US" sz="2000" dirty="0"/>
              <a:t>    </a:t>
            </a:r>
            <a:r>
              <a:rPr lang="en-US" altLang="ko-KR" sz="2000" dirty="0"/>
              <a:t>- </a:t>
            </a:r>
            <a:r>
              <a:rPr lang="ko-KR" altLang="en-US" sz="2000" dirty="0"/>
              <a:t>시험 시간은 서버 시계를 기준하여 체크됨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b="1" dirty="0">
                <a:solidFill>
                  <a:srgbClr val="3333FF"/>
                </a:solidFill>
              </a:rPr>
              <a:t>  3. </a:t>
            </a:r>
            <a:r>
              <a:rPr lang="ko-KR" altLang="en-US" sz="2000" b="1" dirty="0">
                <a:solidFill>
                  <a:srgbClr val="3333FF"/>
                </a:solidFill>
              </a:rPr>
              <a:t>답안 제출 후에는 시험에 </a:t>
            </a:r>
            <a:r>
              <a:rPr lang="ko-KR" altLang="en-US" sz="2000" b="1" dirty="0" err="1">
                <a:solidFill>
                  <a:srgbClr val="3333FF"/>
                </a:solidFill>
              </a:rPr>
              <a:t>재응시</a:t>
            </a:r>
            <a:r>
              <a:rPr lang="ko-KR" altLang="en-US" sz="2000" b="1" dirty="0">
                <a:solidFill>
                  <a:srgbClr val="3333FF"/>
                </a:solidFill>
              </a:rPr>
              <a:t> 할 수 없음</a:t>
            </a:r>
            <a:r>
              <a:rPr lang="en-US" altLang="ko-KR" sz="2000" b="1" dirty="0">
                <a:solidFill>
                  <a:srgbClr val="3333FF"/>
                </a:solidFill>
              </a:rPr>
              <a:t>(</a:t>
            </a:r>
            <a:r>
              <a:rPr lang="ko-KR" altLang="en-US" sz="2000" b="1" dirty="0">
                <a:solidFill>
                  <a:srgbClr val="3333FF"/>
                </a:solidFill>
              </a:rPr>
              <a:t>시험시간이 종료되면 자동 제출됨</a:t>
            </a:r>
            <a:r>
              <a:rPr lang="en-US" altLang="ko-KR" sz="2000" dirty="0"/>
              <a:t>)</a:t>
            </a:r>
          </a:p>
          <a:p>
            <a:br>
              <a:rPr lang="ko-KR" altLang="en-US" sz="2000" dirty="0"/>
            </a:br>
            <a:r>
              <a:rPr lang="ko-KR" altLang="en-US" sz="2000" dirty="0"/>
              <a:t> </a:t>
            </a:r>
            <a:br>
              <a:rPr lang="en-US" altLang="ko-KR" sz="1600" b="1" dirty="0"/>
            </a:br>
            <a:endParaRPr lang="ko-KR" altLang="en-US" sz="1600" dirty="0"/>
          </a:p>
          <a:p>
            <a:r>
              <a:rPr lang="ko-KR" altLang="en-US" sz="1600" dirty="0"/>
              <a:t> </a:t>
            </a:r>
          </a:p>
          <a:p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0F60DD7-6AFA-43BF-9D7F-1338D4DC82E0}"/>
              </a:ext>
            </a:extLst>
          </p:cNvPr>
          <p:cNvSpPr/>
          <p:nvPr/>
        </p:nvSpPr>
        <p:spPr>
          <a:xfrm>
            <a:off x="910630" y="261442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</a:rPr>
              <a:t>1. LMS(</a:t>
            </a:r>
            <a:r>
              <a:rPr lang="ko-KR" altLang="en-US" sz="2800" b="1" dirty="0">
                <a:latin typeface="+mn-ea"/>
              </a:rPr>
              <a:t>사이버캠퍼스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온라인시험 수강생 안내사항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59ABC9D-6AC7-4314-9F3A-D7CB2DFB7E4C}"/>
              </a:ext>
            </a:extLst>
          </p:cNvPr>
          <p:cNvSpPr/>
          <p:nvPr/>
        </p:nvSpPr>
        <p:spPr>
          <a:xfrm>
            <a:off x="478582" y="1485578"/>
            <a:ext cx="11804996" cy="372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3333FF"/>
                </a:solidFill>
              </a:rPr>
              <a:t>4. </a:t>
            </a:r>
            <a:r>
              <a:rPr lang="ko-KR" altLang="en-US" sz="2000" b="1" dirty="0">
                <a:solidFill>
                  <a:srgbClr val="3333FF"/>
                </a:solidFill>
              </a:rPr>
              <a:t>시험은 반드시 한개의 브라우저에서만 봐야함</a:t>
            </a:r>
            <a:br>
              <a:rPr lang="ko-KR" altLang="en-US" sz="2000" dirty="0"/>
            </a:br>
            <a:r>
              <a:rPr lang="ko-KR" altLang="en-US" sz="2000" dirty="0"/>
              <a:t>   </a:t>
            </a:r>
            <a:r>
              <a:rPr lang="en-US" altLang="ko-KR" sz="2000" dirty="0"/>
              <a:t>(</a:t>
            </a:r>
            <a:r>
              <a:rPr lang="ko-KR" altLang="en-US" sz="2000" dirty="0"/>
              <a:t>여러 개의 브라우저로 시험을 볼 경우 답안이 정상적으로 등록되지 않을</a:t>
            </a:r>
            <a:r>
              <a:rPr lang="en-US" altLang="ko-KR" sz="2000" dirty="0"/>
              <a:t> </a:t>
            </a:r>
            <a:r>
              <a:rPr lang="ko-KR" altLang="en-US" sz="2000" dirty="0"/>
              <a:t>수 있음</a:t>
            </a:r>
            <a:r>
              <a:rPr lang="en-US" altLang="ko-KR" sz="2000" dirty="0"/>
              <a:t>) </a:t>
            </a:r>
            <a:br>
              <a:rPr lang="en-US" altLang="ko-KR" sz="2000" dirty="0"/>
            </a:b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3333FF"/>
                </a:solidFill>
              </a:rPr>
              <a:t>5. </a:t>
            </a:r>
            <a:r>
              <a:rPr lang="ko-KR" altLang="en-US" sz="2000" b="1" dirty="0">
                <a:solidFill>
                  <a:srgbClr val="3333FF"/>
                </a:solidFill>
              </a:rPr>
              <a:t>중간에 시험을 빠져나오거나 브라우저를 닫아도 시험 시간은 계속 진행되므로 비정상적으로 시</a:t>
            </a:r>
            <a:endParaRPr lang="en-US" altLang="ko-KR" sz="2000" b="1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3333FF"/>
                </a:solidFill>
              </a:rPr>
              <a:t>   </a:t>
            </a:r>
            <a:r>
              <a:rPr lang="ko-KR" altLang="en-US" sz="2000" b="1" dirty="0" err="1">
                <a:solidFill>
                  <a:srgbClr val="3333FF"/>
                </a:solidFill>
              </a:rPr>
              <a:t>험이</a:t>
            </a:r>
            <a:r>
              <a:rPr lang="ko-KR" altLang="en-US" sz="2000" b="1" dirty="0">
                <a:solidFill>
                  <a:srgbClr val="3333FF"/>
                </a:solidFill>
              </a:rPr>
              <a:t> 종료된 경우 재 접속하여 남은 시간동안 시험에 응시 할 수 있음</a:t>
            </a:r>
            <a:endParaRPr lang="en-US" altLang="ko-KR" sz="2000" b="1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/>
              <a:t>   </a:t>
            </a:r>
            <a:r>
              <a:rPr lang="en-US" altLang="ko-KR" sz="2000" dirty="0"/>
              <a:t>(</a:t>
            </a:r>
            <a:r>
              <a:rPr lang="ko-KR" altLang="en-US" sz="2000" dirty="0"/>
              <a:t>예를 들어</a:t>
            </a:r>
            <a:r>
              <a:rPr lang="en-US" altLang="ko-KR" sz="2000" dirty="0"/>
              <a:t>, </a:t>
            </a:r>
            <a:r>
              <a:rPr lang="ko-KR" altLang="en-US" sz="2000" dirty="0"/>
              <a:t>시험 시간이 </a:t>
            </a:r>
            <a:r>
              <a:rPr lang="en-US" altLang="ko-KR" sz="2000" dirty="0"/>
              <a:t>30 </a:t>
            </a:r>
            <a:r>
              <a:rPr lang="ko-KR" altLang="en-US" sz="2000" dirty="0"/>
              <a:t>분일 경우</a:t>
            </a:r>
            <a:r>
              <a:rPr lang="en-US" altLang="ko-KR" sz="2000" dirty="0"/>
              <a:t>, </a:t>
            </a:r>
            <a:r>
              <a:rPr lang="ko-KR" altLang="en-US" sz="2000" dirty="0"/>
              <a:t>최초 시험 시작 후 </a:t>
            </a:r>
            <a:r>
              <a:rPr lang="en-US" altLang="ko-KR" sz="2000" dirty="0"/>
              <a:t>15 </a:t>
            </a:r>
            <a:r>
              <a:rPr lang="ko-KR" altLang="en-US" sz="2000" dirty="0"/>
              <a:t>분이 경과 된 뒤 </a:t>
            </a:r>
            <a:r>
              <a:rPr lang="en-US" altLang="ko-KR" sz="2000" dirty="0"/>
              <a:t>PC</a:t>
            </a:r>
            <a:r>
              <a:rPr lang="ko-KR" altLang="en-US" sz="2000" dirty="0"/>
              <a:t>가 다운되어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</a:t>
            </a:r>
            <a:r>
              <a:rPr lang="ko-KR" altLang="en-US" sz="2000" dirty="0"/>
              <a:t>재부팅을 하고 시험에 다시 입장까지 </a:t>
            </a:r>
            <a:r>
              <a:rPr lang="en-US" altLang="ko-KR" sz="2000" dirty="0"/>
              <a:t>10</a:t>
            </a:r>
            <a:r>
              <a:rPr lang="ko-KR" altLang="en-US" sz="2000" dirty="0"/>
              <a:t>분이 걸린 경우라면 총 시험 진행시간은 </a:t>
            </a:r>
            <a:r>
              <a:rPr lang="en-US" altLang="ko-KR" sz="2000" dirty="0"/>
              <a:t>25</a:t>
            </a:r>
            <a:r>
              <a:rPr lang="ko-KR" altLang="en-US" sz="2000" dirty="0"/>
              <a:t>분이 됩니다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  </a:t>
            </a:r>
            <a:r>
              <a:rPr lang="ko-KR" altLang="en-US" sz="2000" dirty="0"/>
              <a:t>그러므로</a:t>
            </a:r>
            <a:r>
              <a:rPr lang="en-US" altLang="ko-KR" sz="2000" dirty="0"/>
              <a:t>, </a:t>
            </a:r>
            <a:r>
              <a:rPr lang="ko-KR" altLang="en-US" sz="2000" dirty="0"/>
              <a:t>응시생은 </a:t>
            </a:r>
            <a:r>
              <a:rPr lang="en-US" altLang="ko-KR" sz="2000" dirty="0"/>
              <a:t>5</a:t>
            </a:r>
            <a:r>
              <a:rPr lang="ko-KR" altLang="en-US" sz="2000" dirty="0"/>
              <a:t>분 내로 남은 시험을 모두 종료해야 합니다 </a:t>
            </a:r>
            <a:r>
              <a:rPr lang="en-US" altLang="ko-KR" sz="2000" dirty="0"/>
              <a:t>.)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8727816-3D89-4336-B140-C149B36D2597}"/>
              </a:ext>
            </a:extLst>
          </p:cNvPr>
          <p:cNvSpPr/>
          <p:nvPr/>
        </p:nvSpPr>
        <p:spPr>
          <a:xfrm>
            <a:off x="910630" y="261442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</a:rPr>
              <a:t>1. LMS(</a:t>
            </a:r>
            <a:r>
              <a:rPr lang="ko-KR" altLang="en-US" sz="2800" b="1" dirty="0">
                <a:latin typeface="+mn-ea"/>
              </a:rPr>
              <a:t>사이버캠퍼스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온라인시험 수강생 안내사항</a:t>
            </a:r>
          </a:p>
        </p:txBody>
      </p:sp>
    </p:spTree>
    <p:extLst>
      <p:ext uri="{BB962C8B-B14F-4D97-AF65-F5344CB8AC3E}">
        <p14:creationId xmlns:p14="http://schemas.microsoft.com/office/powerpoint/2010/main" val="20270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56D3B-9A66-4981-994A-E03961551F2C}"/>
              </a:ext>
            </a:extLst>
          </p:cNvPr>
          <p:cNvSpPr txBox="1"/>
          <p:nvPr/>
        </p:nvSpPr>
        <p:spPr>
          <a:xfrm>
            <a:off x="499476" y="1026292"/>
            <a:ext cx="9628178" cy="60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/>
              <a:t>    </a:t>
            </a:r>
            <a:r>
              <a:rPr lang="en-US" altLang="ko-KR" sz="2000" dirty="0"/>
              <a:t> </a:t>
            </a:r>
            <a:r>
              <a:rPr lang="ko-KR" altLang="en-US" sz="2000" b="1" dirty="0">
                <a:solidFill>
                  <a:srgbClr val="3333FF"/>
                </a:solidFill>
              </a:rPr>
              <a:t>■ 부정행위 사례</a:t>
            </a:r>
            <a:endParaRPr lang="en-US" altLang="ko-KR" sz="2000" b="1" dirty="0">
              <a:solidFill>
                <a:srgbClr val="3333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749BA37-5F4A-4033-BBD0-EFAC3669DADD}"/>
              </a:ext>
            </a:extLst>
          </p:cNvPr>
          <p:cNvSpPr/>
          <p:nvPr/>
        </p:nvSpPr>
        <p:spPr>
          <a:xfrm>
            <a:off x="1144589" y="1773610"/>
            <a:ext cx="10135193" cy="430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/>
              <a:t>1) </a:t>
            </a:r>
            <a:r>
              <a:rPr lang="ko-KR" altLang="en-US" sz="2000" dirty="0"/>
              <a:t>대리시험을 치르거나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치르도록</a:t>
            </a:r>
            <a:r>
              <a:rPr lang="ko-KR" altLang="en-US" sz="2000" dirty="0"/>
              <a:t> 하는 행위</a:t>
            </a:r>
            <a:br>
              <a:rPr lang="ko-KR" altLang="en-US" sz="2000" dirty="0"/>
            </a:br>
            <a:r>
              <a:rPr lang="en-US" altLang="ko-KR" sz="2000" dirty="0"/>
              <a:t>2) </a:t>
            </a:r>
            <a:r>
              <a:rPr lang="ko-KR" altLang="en-US" sz="2000" dirty="0"/>
              <a:t>문제의 일부 또는 전부를 유출하거나</a:t>
            </a:r>
            <a:r>
              <a:rPr lang="en-US" altLang="ko-KR" sz="2000" dirty="0"/>
              <a:t>, </a:t>
            </a:r>
            <a:r>
              <a:rPr lang="ko-KR" altLang="en-US" sz="2000" dirty="0"/>
              <a:t>인쇄 및 배포하는 행위</a:t>
            </a:r>
            <a:br>
              <a:rPr lang="ko-KR" altLang="en-US" sz="2000" dirty="0"/>
            </a:br>
            <a:r>
              <a:rPr lang="en-US" altLang="ko-KR" sz="2000" dirty="0"/>
              <a:t>3) </a:t>
            </a:r>
            <a:r>
              <a:rPr lang="ko-KR" altLang="en-US" sz="2000" dirty="0"/>
              <a:t>시험 중</a:t>
            </a:r>
            <a:r>
              <a:rPr lang="en-US" altLang="ko-KR" sz="2000" dirty="0"/>
              <a:t>, </a:t>
            </a:r>
            <a:r>
              <a:rPr lang="ko-KR" altLang="en-US" sz="2000" dirty="0"/>
              <a:t>타인의 답안</a:t>
            </a:r>
            <a:r>
              <a:rPr lang="en-US" altLang="ko-KR" sz="2000" dirty="0"/>
              <a:t>(</a:t>
            </a:r>
            <a:r>
              <a:rPr lang="ko-KR" altLang="en-US" sz="2000" dirty="0"/>
              <a:t>지</a:t>
            </a:r>
            <a:r>
              <a:rPr lang="en-US" altLang="ko-KR" sz="2000" dirty="0"/>
              <a:t>)</a:t>
            </a:r>
            <a:r>
              <a:rPr lang="ko-KR" altLang="en-US" sz="2000" dirty="0"/>
              <a:t>를 엿보거나 자신의 답안</a:t>
            </a:r>
            <a:r>
              <a:rPr lang="en-US" altLang="ko-KR" sz="2000" dirty="0"/>
              <a:t>(</a:t>
            </a:r>
            <a:r>
              <a:rPr lang="ko-KR" altLang="en-US" sz="2000" dirty="0"/>
              <a:t>지</a:t>
            </a:r>
            <a:r>
              <a:rPr lang="en-US" altLang="ko-KR" sz="2000" dirty="0"/>
              <a:t>)</a:t>
            </a:r>
            <a:r>
              <a:rPr lang="ko-KR" altLang="en-US" sz="2000" dirty="0"/>
              <a:t>를 타인에게 보여주는 행위</a:t>
            </a:r>
            <a:br>
              <a:rPr lang="ko-KR" altLang="en-US" sz="2000" dirty="0"/>
            </a:br>
            <a:r>
              <a:rPr lang="en-US" altLang="ko-KR" sz="2000" dirty="0"/>
              <a:t>4) </a:t>
            </a:r>
            <a:r>
              <a:rPr lang="ko-KR" altLang="en-US" sz="2000" dirty="0"/>
              <a:t>한 공간</a:t>
            </a:r>
            <a:r>
              <a:rPr lang="en-US" altLang="ko-KR" sz="2000" dirty="0"/>
              <a:t>(PC </a:t>
            </a:r>
            <a:r>
              <a:rPr lang="ko-KR" altLang="en-US" sz="2000" dirty="0"/>
              <a:t>등</a:t>
            </a:r>
            <a:r>
              <a:rPr lang="en-US" altLang="ko-KR" sz="2000" dirty="0"/>
              <a:t>)</a:t>
            </a:r>
            <a:r>
              <a:rPr lang="ko-KR" altLang="en-US" sz="2000" dirty="0"/>
              <a:t>에 삼삼오오 모여서 동일한 시험을 함께 의논하여 치르는 행위</a:t>
            </a:r>
            <a:endParaRPr lang="en-US" altLang="ko-KR" sz="2000" dirty="0"/>
          </a:p>
          <a:p>
            <a:pPr>
              <a:lnSpc>
                <a:spcPct val="200000"/>
              </a:lnSpc>
            </a:pPr>
            <a:r>
              <a:rPr lang="en-US" altLang="ko-KR" sz="2000" dirty="0"/>
              <a:t>5) 1</a:t>
            </a:r>
            <a:r>
              <a:rPr lang="ko-KR" altLang="en-US" sz="2000" dirty="0"/>
              <a:t>대의 컴퓨터에서 여러 명이 동시에 시험을 보는 행위</a:t>
            </a:r>
            <a:r>
              <a:rPr lang="en-US" altLang="ko-KR" sz="2000" dirty="0"/>
              <a:t>(</a:t>
            </a:r>
            <a:r>
              <a:rPr lang="ko-KR" altLang="en-US" sz="2000" dirty="0"/>
              <a:t>동일 </a:t>
            </a:r>
            <a:r>
              <a:rPr lang="en-US" altLang="ko-KR" sz="2000" dirty="0"/>
              <a:t>IP</a:t>
            </a:r>
            <a:r>
              <a:rPr lang="ko-KR" altLang="en-US" sz="2000" dirty="0"/>
              <a:t> 사용</a:t>
            </a:r>
            <a:r>
              <a:rPr lang="en-US" altLang="ko-KR" sz="2000" dirty="0"/>
              <a:t>) </a:t>
            </a:r>
            <a:br>
              <a:rPr lang="ko-KR" altLang="en-US" sz="2000" dirty="0"/>
            </a:br>
            <a:r>
              <a:rPr lang="en-US" altLang="ko-KR" sz="2000" dirty="0"/>
              <a:t>6) </a:t>
            </a:r>
            <a:r>
              <a:rPr lang="ko-KR" altLang="en-US" sz="2000" dirty="0"/>
              <a:t>통신기기</a:t>
            </a:r>
            <a:r>
              <a:rPr lang="en-US" altLang="ko-KR" sz="2000" dirty="0"/>
              <a:t>(</a:t>
            </a:r>
            <a:r>
              <a:rPr lang="ko-KR" altLang="en-US" sz="2000" dirty="0"/>
              <a:t>휴대폰 등</a:t>
            </a:r>
            <a:r>
              <a:rPr lang="en-US" altLang="ko-KR" sz="2000" dirty="0"/>
              <a:t>)</a:t>
            </a:r>
            <a:r>
              <a:rPr lang="ko-KR" altLang="en-US" sz="2000" dirty="0"/>
              <a:t>을 이용하여 답을 주고받은 행위 등</a:t>
            </a:r>
            <a:endParaRPr lang="en-US" altLang="ko-KR" sz="2000" dirty="0"/>
          </a:p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※ </a:t>
            </a:r>
            <a:r>
              <a:rPr lang="ko-KR" altLang="en-US" sz="2000" b="1" dirty="0">
                <a:solidFill>
                  <a:srgbClr val="FF0000"/>
                </a:solidFill>
              </a:rPr>
              <a:t>부정행위 적발 시 해당 교과목 성적 무효로 처리함 </a:t>
            </a:r>
            <a:r>
              <a:rPr lang="en-US" altLang="ko-KR" sz="2000" b="1" dirty="0">
                <a:solidFill>
                  <a:srgbClr val="FF0000"/>
                </a:solidFill>
              </a:rPr>
              <a:t>※</a:t>
            </a:r>
            <a:r>
              <a:rPr lang="ko-KR" altLang="en-US" sz="2000" b="1" dirty="0">
                <a:solidFill>
                  <a:srgbClr val="FF0000"/>
                </a:solidFill>
              </a:rPr>
              <a:t> </a:t>
            </a:r>
            <a:endParaRPr lang="ko-KR" altLang="en-US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AA7DA31-235F-4E1B-9946-FFECFB05AF06}"/>
              </a:ext>
            </a:extLst>
          </p:cNvPr>
          <p:cNvSpPr/>
          <p:nvPr/>
        </p:nvSpPr>
        <p:spPr>
          <a:xfrm>
            <a:off x="910630" y="261442"/>
            <a:ext cx="10657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</a:rPr>
              <a:t>2. LMS(</a:t>
            </a:r>
            <a:r>
              <a:rPr lang="ko-KR" altLang="en-US" sz="2800" b="1" dirty="0">
                <a:latin typeface="+mn-ea"/>
              </a:rPr>
              <a:t>사이버캠퍼스</a:t>
            </a:r>
            <a:r>
              <a:rPr lang="en-US" altLang="ko-KR" sz="2800" b="1" dirty="0">
                <a:latin typeface="+mn-ea"/>
              </a:rPr>
              <a:t>) </a:t>
            </a:r>
            <a:r>
              <a:rPr lang="ko-KR" altLang="en-US" sz="2800" b="1" dirty="0">
                <a:latin typeface="+mn-ea"/>
              </a:rPr>
              <a:t>온라인시험 부정행위 사례</a:t>
            </a:r>
          </a:p>
        </p:txBody>
      </p:sp>
    </p:spTree>
    <p:extLst>
      <p:ext uri="{BB962C8B-B14F-4D97-AF65-F5344CB8AC3E}">
        <p14:creationId xmlns:p14="http://schemas.microsoft.com/office/powerpoint/2010/main" val="152724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8D6E6B0-405F-476E-93F7-9113A9301AF5}"/>
              </a:ext>
            </a:extLst>
          </p:cNvPr>
          <p:cNvSpPr/>
          <p:nvPr/>
        </p:nvSpPr>
        <p:spPr>
          <a:xfrm>
            <a:off x="2206774" y="5551934"/>
            <a:ext cx="7704856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86711-41E8-4732-914B-AC29C3B0BD50}"/>
              </a:ext>
            </a:extLst>
          </p:cNvPr>
          <p:cNvSpPr txBox="1"/>
          <p:nvPr/>
        </p:nvSpPr>
        <p:spPr>
          <a:xfrm>
            <a:off x="406574" y="742051"/>
            <a:ext cx="11403497" cy="634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US" altLang="ko-KR" sz="2000" dirty="0"/>
            </a:br>
            <a:r>
              <a:rPr lang="en-US" altLang="ko-KR" sz="2000" dirty="0"/>
              <a:t> </a:t>
            </a:r>
            <a:r>
              <a:rPr lang="en-US" altLang="ko-KR" sz="2000" b="1" dirty="0">
                <a:solidFill>
                  <a:srgbClr val="3333FF"/>
                </a:solidFill>
              </a:rPr>
              <a:t>1. </a:t>
            </a:r>
            <a:r>
              <a:rPr lang="ko-KR" altLang="en-US" sz="2000" b="1" dirty="0">
                <a:solidFill>
                  <a:srgbClr val="3333FF"/>
                </a:solidFill>
              </a:rPr>
              <a:t>부정행위방지를 위한 실시간 솔루션 활용 온라인 감독</a:t>
            </a:r>
            <a:r>
              <a:rPr lang="en-US" altLang="ko-KR" sz="2000" b="1" dirty="0">
                <a:solidFill>
                  <a:srgbClr val="3333FF"/>
                </a:solidFill>
              </a:rPr>
              <a:t>( </a:t>
            </a:r>
            <a:r>
              <a:rPr lang="ko-KR" altLang="en-US" sz="2000" b="1" dirty="0">
                <a:solidFill>
                  <a:srgbClr val="3333FF"/>
                </a:solidFill>
              </a:rPr>
              <a:t>예시</a:t>
            </a:r>
            <a:r>
              <a:rPr lang="en-US" altLang="ko-KR" sz="2000" b="1" dirty="0">
                <a:solidFill>
                  <a:srgbClr val="3333FF"/>
                </a:solidFill>
              </a:rPr>
              <a:t>: ZOOM )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- </a:t>
            </a:r>
            <a:r>
              <a:rPr lang="ko-KR" altLang="en-US" sz="2000" b="1" dirty="0">
                <a:solidFill>
                  <a:srgbClr val="FF0000"/>
                </a:solidFill>
              </a:rPr>
              <a:t>반드시 휴대폰으로 제공한 링크를 통해 </a:t>
            </a:r>
            <a:r>
              <a:rPr lang="en-US" altLang="ko-KR" sz="2000" b="1" dirty="0">
                <a:solidFill>
                  <a:srgbClr val="FF0000"/>
                </a:solidFill>
              </a:rPr>
              <a:t>ZOOM</a:t>
            </a:r>
            <a:r>
              <a:rPr lang="ko-KR" altLang="en-US" sz="2000" b="1" dirty="0">
                <a:solidFill>
                  <a:srgbClr val="FF0000"/>
                </a:solidFill>
              </a:rPr>
              <a:t>에 접속 한 후 시험에 응시해야 함을 공지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- ZOOM</a:t>
            </a:r>
            <a:r>
              <a:rPr lang="ko-KR" altLang="en-US" sz="2000" b="1" dirty="0">
                <a:solidFill>
                  <a:srgbClr val="FF0000"/>
                </a:solidFill>
              </a:rPr>
              <a:t>접속 후 개인정보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주민번호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학번 등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</a:rPr>
              <a:t>를 가린 상태로 신분증 확인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- ZOOM</a:t>
            </a:r>
            <a:r>
              <a:rPr lang="ko-KR" altLang="en-US" sz="2000" b="1" dirty="0">
                <a:solidFill>
                  <a:srgbClr val="FF0000"/>
                </a:solidFill>
              </a:rPr>
              <a:t>회원가입 시 학교 이메일</a:t>
            </a:r>
            <a:r>
              <a:rPr lang="en-US" altLang="ko-KR" sz="2000" b="1" dirty="0">
                <a:solidFill>
                  <a:srgbClr val="FF0000"/>
                </a:solidFill>
              </a:rPr>
              <a:t>(chosun.ac.kr)</a:t>
            </a:r>
            <a:r>
              <a:rPr lang="ko-KR" altLang="en-US" sz="2000" b="1" dirty="0">
                <a:solidFill>
                  <a:srgbClr val="FF0000"/>
                </a:solidFill>
              </a:rPr>
              <a:t>로</a:t>
            </a:r>
            <a:r>
              <a:rPr lang="en-US" altLang="ko-KR" sz="2000" b="1" dirty="0">
                <a:solidFill>
                  <a:srgbClr val="FF0000"/>
                </a:solidFill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</a:rPr>
              <a:t>가입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실시간 수업 </a:t>
            </a:r>
            <a:r>
              <a:rPr lang="en-US" altLang="ko-KR" sz="2000" b="1" dirty="0">
                <a:solidFill>
                  <a:srgbClr val="FF0000"/>
                </a:solidFill>
              </a:rPr>
              <a:t>40</a:t>
            </a:r>
            <a:r>
              <a:rPr lang="ko-KR" altLang="en-US" sz="2000" b="1" dirty="0">
                <a:solidFill>
                  <a:srgbClr val="FF0000"/>
                </a:solidFill>
              </a:rPr>
              <a:t>분 제한 없어짐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- ZOOM</a:t>
            </a:r>
            <a:r>
              <a:rPr lang="ko-KR" altLang="en-US" sz="2000" b="1" dirty="0">
                <a:solidFill>
                  <a:srgbClr val="FF0000"/>
                </a:solidFill>
              </a:rPr>
              <a:t>회의실 설정 시 비밀번호를 입력하여 입장 할 수 있게 함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사이버캠퍼스에 비밀번호 공지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 - ZOOM</a:t>
            </a:r>
            <a:r>
              <a:rPr lang="ko-KR" altLang="en-US" sz="2000" dirty="0"/>
              <a:t>을 활용해보지 않은 교원께서는 온라인시험 진행 전 </a:t>
            </a:r>
            <a:r>
              <a:rPr lang="en-US" altLang="ko-KR" sz="2000" dirty="0"/>
              <a:t>,ZOOM</a:t>
            </a:r>
            <a:r>
              <a:rPr lang="ko-KR" altLang="en-US" sz="2000" dirty="0"/>
              <a:t> 활용법 숙지 바람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- ZOOM</a:t>
            </a:r>
            <a:r>
              <a:rPr lang="ko-KR" altLang="en-US" sz="2000" dirty="0"/>
              <a:t>을</a:t>
            </a:r>
            <a:r>
              <a:rPr lang="en-US" altLang="ko-KR" sz="2000" dirty="0"/>
              <a:t> </a:t>
            </a:r>
            <a:r>
              <a:rPr lang="ko-KR" altLang="en-US" sz="2000" dirty="0"/>
              <a:t>활용한 온라인 감독 영상은 녹화 후</a:t>
            </a:r>
            <a:r>
              <a:rPr lang="en-US" altLang="ko-KR" sz="2000" dirty="0"/>
              <a:t>, 10</a:t>
            </a:r>
            <a:r>
              <a:rPr lang="ko-KR" altLang="en-US" sz="2000" dirty="0"/>
              <a:t>년간 담당교원이 개별적으로 보관 철저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  </a:t>
            </a:r>
            <a:r>
              <a:rPr lang="en-US" altLang="ko-KR" sz="2000" b="1" dirty="0">
                <a:solidFill>
                  <a:srgbClr val="3333FF"/>
                </a:solidFill>
              </a:rPr>
              <a:t>2. </a:t>
            </a:r>
            <a:r>
              <a:rPr lang="ko-KR" altLang="en-US" sz="2000" b="1" dirty="0">
                <a:solidFill>
                  <a:srgbClr val="3333FF"/>
                </a:solidFill>
              </a:rPr>
              <a:t>온라인 시험 시 실시간 솔루션 활용한 모의시험 </a:t>
            </a:r>
            <a:r>
              <a:rPr lang="en-US" altLang="ko-KR" sz="2000" b="1" dirty="0">
                <a:solidFill>
                  <a:srgbClr val="3333FF"/>
                </a:solidFill>
              </a:rPr>
              <a:t>( </a:t>
            </a:r>
            <a:r>
              <a:rPr lang="ko-KR" altLang="en-US" sz="2000" b="1" dirty="0">
                <a:solidFill>
                  <a:srgbClr val="3333FF"/>
                </a:solidFill>
              </a:rPr>
              <a:t>예시</a:t>
            </a:r>
            <a:r>
              <a:rPr lang="en-US" altLang="ko-KR" sz="2000" b="1" dirty="0">
                <a:solidFill>
                  <a:srgbClr val="3333FF"/>
                </a:solidFill>
              </a:rPr>
              <a:t>: ZOOM )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3333FF"/>
                </a:solidFill>
              </a:rPr>
              <a:t>   </a:t>
            </a:r>
            <a:r>
              <a:rPr lang="en-US" altLang="ko-KR" sz="2000" dirty="0"/>
              <a:t>- </a:t>
            </a:r>
            <a:r>
              <a:rPr lang="ko-KR" altLang="en-US" sz="2000" dirty="0"/>
              <a:t>실제 </a:t>
            </a:r>
            <a:r>
              <a:rPr lang="en-US" altLang="ko-KR" sz="2000" dirty="0"/>
              <a:t>LMS </a:t>
            </a:r>
            <a:r>
              <a:rPr lang="ko-KR" altLang="en-US" sz="2000" dirty="0"/>
              <a:t>온라인 시험 전 </a:t>
            </a:r>
            <a:r>
              <a:rPr lang="en-US" altLang="ko-KR" sz="2000" dirty="0"/>
              <a:t>ZOOM</a:t>
            </a:r>
            <a:r>
              <a:rPr lang="ko-KR" altLang="en-US" sz="2000" dirty="0"/>
              <a:t>를 활용하여 사전 모의시험 진행</a:t>
            </a:r>
            <a:endParaRPr lang="en-US" altLang="ko-KR" sz="2000" dirty="0"/>
          </a:p>
          <a:p>
            <a:endParaRPr lang="en-US" altLang="ko-KR" sz="2000" dirty="0"/>
          </a:p>
          <a:p>
            <a:pPr algn="ctr">
              <a:lnSpc>
                <a:spcPct val="150000"/>
              </a:lnSpc>
            </a:pPr>
            <a:r>
              <a:rPr lang="ko-KR" altLang="en-US" sz="2000" dirty="0"/>
              <a:t>모든 학생이 공정한 평가방법을 통해 성적을 취득할 수 있도록 </a:t>
            </a:r>
            <a:endParaRPr lang="en-US" altLang="ko-KR" sz="2000" dirty="0"/>
          </a:p>
          <a:p>
            <a:pPr algn="ctr">
              <a:lnSpc>
                <a:spcPct val="150000"/>
              </a:lnSpc>
            </a:pPr>
            <a:r>
              <a:rPr lang="ko-KR" altLang="en-US" sz="2000" dirty="0"/>
              <a:t>적극 협조 하여 주시기바랍니다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9791FD9F-2504-497D-8446-5D84D4AF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</p:spTree>
    <p:extLst>
      <p:ext uri="{BB962C8B-B14F-4D97-AF65-F5344CB8AC3E}">
        <p14:creationId xmlns:p14="http://schemas.microsoft.com/office/powerpoint/2010/main" val="9156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C979C62-613D-4DF8-BD0F-01A374A7FA5C}"/>
              </a:ext>
            </a:extLst>
          </p:cNvPr>
          <p:cNvSpPr/>
          <p:nvPr/>
        </p:nvSpPr>
        <p:spPr>
          <a:xfrm>
            <a:off x="5807174" y="4725938"/>
            <a:ext cx="5256584" cy="7183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FF0C1E5-4E8B-47FC-A0C3-31B1B853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A4A343-AC3E-442D-AF48-F553BB2A4256}"/>
              </a:ext>
            </a:extLst>
          </p:cNvPr>
          <p:cNvSpPr/>
          <p:nvPr/>
        </p:nvSpPr>
        <p:spPr>
          <a:xfrm>
            <a:off x="737054" y="831812"/>
            <a:ext cx="1011068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3333FF"/>
                </a:solidFill>
              </a:rPr>
              <a:t>LMS </a:t>
            </a:r>
            <a:r>
              <a:rPr lang="ko-KR" altLang="en-US" b="1" dirty="0">
                <a:solidFill>
                  <a:srgbClr val="3333FF"/>
                </a:solidFill>
              </a:rPr>
              <a:t>시험 실시 후 평가 화면에서 시험 응시 학생들 </a:t>
            </a:r>
            <a:r>
              <a:rPr lang="en-US" altLang="ko-KR" b="1" dirty="0">
                <a:solidFill>
                  <a:srgbClr val="3333FF"/>
                </a:solidFill>
              </a:rPr>
              <a:t>IP</a:t>
            </a:r>
            <a:r>
              <a:rPr lang="ko-KR" altLang="en-US" b="1" dirty="0">
                <a:solidFill>
                  <a:srgbClr val="3333FF"/>
                </a:solidFill>
              </a:rPr>
              <a:t>주소 확인 가능</a:t>
            </a:r>
            <a:endParaRPr lang="en-US" altLang="ko-KR" b="1" dirty="0">
              <a:solidFill>
                <a:srgbClr val="3333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3333FF"/>
                </a:solidFill>
              </a:rPr>
              <a:t>(</a:t>
            </a:r>
            <a:r>
              <a:rPr lang="ko-KR" altLang="en-US" b="1" dirty="0">
                <a:solidFill>
                  <a:srgbClr val="3333FF"/>
                </a:solidFill>
              </a:rPr>
              <a:t>동일 </a:t>
            </a:r>
            <a:r>
              <a:rPr lang="en-US" altLang="ko-KR" b="1" dirty="0">
                <a:solidFill>
                  <a:srgbClr val="3333FF"/>
                </a:solidFill>
              </a:rPr>
              <a:t>IP </a:t>
            </a:r>
            <a:r>
              <a:rPr lang="ko-KR" altLang="en-US" b="1" dirty="0">
                <a:solidFill>
                  <a:srgbClr val="3333FF"/>
                </a:solidFill>
              </a:rPr>
              <a:t>여부로 부정행위 판단가능</a:t>
            </a:r>
            <a:r>
              <a:rPr lang="en-US" altLang="ko-KR" b="1" dirty="0">
                <a:solidFill>
                  <a:srgbClr val="3333FF"/>
                </a:solidFill>
              </a:rPr>
              <a:t>)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2BCFB3-2DF4-442C-8665-065AB67A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6" y="1845618"/>
            <a:ext cx="5057042" cy="4910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30661-2A68-43AE-9061-F786A0A4B3A5}"/>
              </a:ext>
            </a:extLst>
          </p:cNvPr>
          <p:cNvSpPr txBox="1"/>
          <p:nvPr/>
        </p:nvSpPr>
        <p:spPr>
          <a:xfrm>
            <a:off x="5879182" y="4797946"/>
            <a:ext cx="50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/>
              <a:t>정렬에 </a:t>
            </a:r>
            <a:r>
              <a:rPr lang="en-US" altLang="ko-KR" sz="1800" dirty="0"/>
              <a:t>IP</a:t>
            </a:r>
            <a:r>
              <a:rPr lang="ko-KR" altLang="en-US" sz="1800" dirty="0"/>
              <a:t>를 이름 앞쪽으로 </a:t>
            </a:r>
            <a:r>
              <a:rPr lang="ko-KR" altLang="en-US" sz="1800" dirty="0">
                <a:solidFill>
                  <a:srgbClr val="FF0000"/>
                </a:solidFill>
              </a:rPr>
              <a:t>드래그 앤 드롭</a:t>
            </a:r>
            <a:r>
              <a:rPr lang="ko-KR" altLang="en-US" sz="1800" dirty="0"/>
              <a:t> 하면 </a:t>
            </a:r>
            <a:r>
              <a:rPr lang="en-US" altLang="ko-KR" sz="1800" dirty="0"/>
              <a:t>IP</a:t>
            </a:r>
            <a:r>
              <a:rPr lang="ko-KR" altLang="en-US" sz="1800" dirty="0"/>
              <a:t>순으로 정렬 가능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300F634-CA4C-424E-AF37-5C963B4BB245}"/>
              </a:ext>
            </a:extLst>
          </p:cNvPr>
          <p:cNvSpPr/>
          <p:nvPr/>
        </p:nvSpPr>
        <p:spPr>
          <a:xfrm>
            <a:off x="3862957" y="5518025"/>
            <a:ext cx="337567" cy="263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A73DF7B-FF6F-43FE-911D-BA805238A2F5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200524" y="5085108"/>
            <a:ext cx="1606650" cy="564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화살표: 아래로 구부러짐 13">
            <a:extLst>
              <a:ext uri="{FF2B5EF4-FFF2-40B4-BE49-F238E27FC236}">
                <a16:creationId xmlns:a16="http://schemas.microsoft.com/office/drawing/2014/main" id="{F60E3BF9-80FE-4640-A193-6E0C4EB8F9AF}"/>
              </a:ext>
            </a:extLst>
          </p:cNvPr>
          <p:cNvSpPr/>
          <p:nvPr/>
        </p:nvSpPr>
        <p:spPr>
          <a:xfrm rot="822144" flipH="1">
            <a:off x="2808500" y="5114906"/>
            <a:ext cx="1197577" cy="36056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90B50DF-B869-40C5-90CE-1FBC607A4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2464803" y="5063408"/>
            <a:ext cx="579476" cy="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5DE4C-A4E4-40ED-B37B-34009C8E8A4F}"/>
              </a:ext>
            </a:extLst>
          </p:cNvPr>
          <p:cNvSpPr txBox="1"/>
          <p:nvPr/>
        </p:nvSpPr>
        <p:spPr>
          <a:xfrm>
            <a:off x="709748" y="765498"/>
            <a:ext cx="11074089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/>
              <a:t>학생들은 반드시 폰으로 </a:t>
            </a:r>
            <a:r>
              <a:rPr lang="en-US" altLang="ko-KR" sz="2000" b="1" dirty="0"/>
              <a:t>ZOOM </a:t>
            </a:r>
            <a:r>
              <a:rPr lang="ko-KR" altLang="en-US" sz="2000" b="1" dirty="0"/>
              <a:t>접속 후 카메라로 시험 장면 내보내기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카메라 각도는 아래화면 참조</a:t>
            </a:r>
            <a:r>
              <a:rPr lang="en-US" altLang="ko-KR" sz="1400" b="1" dirty="0"/>
              <a:t>)</a:t>
            </a:r>
            <a:endParaRPr lang="ko-KR" altLang="en-US" sz="1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/>
              <a:t>컴퓨터로 </a:t>
            </a:r>
            <a:r>
              <a:rPr lang="en-US" altLang="ko-KR" sz="2000" b="1" dirty="0"/>
              <a:t>LMS </a:t>
            </a:r>
            <a:r>
              <a:rPr lang="ko-KR" altLang="en-US" sz="2000" b="1" dirty="0"/>
              <a:t>접속하여 시험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257E9A0-5002-473A-8949-6AEC91A1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336760-CA62-4670-AECE-903E0670F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917626"/>
            <a:ext cx="6393954" cy="47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E35F9-4C30-4BC2-BEBC-5D0A38BB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42"/>
            <a:ext cx="10515600" cy="540800"/>
          </a:xfrm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>
                <a:latin typeface="+mn-ea"/>
                <a:ea typeface="+mn-ea"/>
                <a:cs typeface="+mn-cs"/>
              </a:rPr>
              <a:t>3. LMS(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사이버캠퍼스</a:t>
            </a:r>
            <a:r>
              <a:rPr lang="en-US" altLang="ko-KR" sz="2800" b="1" dirty="0">
                <a:latin typeface="+mn-ea"/>
                <a:ea typeface="+mn-ea"/>
                <a:cs typeface="+mn-cs"/>
              </a:rPr>
              <a:t>) </a:t>
            </a:r>
            <a:r>
              <a:rPr lang="ko-KR" altLang="en-US" sz="2800" b="1" dirty="0">
                <a:latin typeface="+mn-ea"/>
                <a:ea typeface="+mn-ea"/>
                <a:cs typeface="+mn-cs"/>
              </a:rPr>
              <a:t>온라인시험 부정행위 방지 방안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31FB492-DFD2-4ED0-8577-9C7CA3F6C9FA}"/>
              </a:ext>
            </a:extLst>
          </p:cNvPr>
          <p:cNvSpPr/>
          <p:nvPr/>
        </p:nvSpPr>
        <p:spPr>
          <a:xfrm>
            <a:off x="838622" y="790575"/>
            <a:ext cx="1100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 </a:t>
            </a:r>
            <a:r>
              <a:rPr lang="ko-KR" altLang="en-US" b="1" dirty="0">
                <a:solidFill>
                  <a:srgbClr val="3333FF"/>
                </a:solidFill>
              </a:rPr>
              <a:t>부정행위방지를 위한 실시간 </a:t>
            </a:r>
            <a:r>
              <a:rPr lang="en-US" altLang="ko-KR" b="1" dirty="0">
                <a:solidFill>
                  <a:srgbClr val="3333FF"/>
                </a:solidFill>
              </a:rPr>
              <a:t>ZOOM</a:t>
            </a:r>
            <a:r>
              <a:rPr lang="ko-KR" altLang="en-US" b="1" dirty="0">
                <a:solidFill>
                  <a:srgbClr val="3333FF"/>
                </a:solidFill>
              </a:rPr>
              <a:t> 활용 온라인 감독 </a:t>
            </a:r>
            <a:r>
              <a:rPr lang="en-US" altLang="ko-KR" b="1" dirty="0">
                <a:solidFill>
                  <a:srgbClr val="3333FF"/>
                </a:solidFill>
              </a:rPr>
              <a:t>(</a:t>
            </a:r>
            <a:r>
              <a:rPr lang="ko-KR" altLang="en-US" b="1" dirty="0">
                <a:solidFill>
                  <a:srgbClr val="3333FF"/>
                </a:solidFill>
              </a:rPr>
              <a:t>권고사항</a:t>
            </a:r>
            <a:r>
              <a:rPr lang="en-US" altLang="ko-KR" b="1">
                <a:solidFill>
                  <a:srgbClr val="3333FF"/>
                </a:solidFill>
              </a:rPr>
              <a:t>)</a:t>
            </a:r>
            <a:endParaRPr lang="en-US" altLang="ko-KR" b="1" dirty="0">
              <a:solidFill>
                <a:srgbClr val="3333FF"/>
              </a:solidFill>
            </a:endParaRPr>
          </a:p>
          <a:p>
            <a:r>
              <a:rPr lang="en-US" altLang="ko-KR" b="1" dirty="0">
                <a:solidFill>
                  <a:srgbClr val="3333FF"/>
                </a:solidFill>
              </a:rPr>
              <a:t> (</a:t>
            </a:r>
            <a:r>
              <a:rPr lang="ko-KR" altLang="en-US" b="1" dirty="0">
                <a:solidFill>
                  <a:srgbClr val="3333FF"/>
                </a:solidFill>
              </a:rPr>
              <a:t>학생들 시험 시 카메라는 모니터 화면과 학생의 옆모습이 나오도록 안내 부탁 드립니다</a:t>
            </a:r>
            <a:r>
              <a:rPr lang="en-US" altLang="ko-KR" b="1" dirty="0">
                <a:solidFill>
                  <a:srgbClr val="3333FF"/>
                </a:solidFill>
              </a:rPr>
              <a:t>.)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51C3D-E42F-44DC-B25B-778020729D6A}"/>
              </a:ext>
            </a:extLst>
          </p:cNvPr>
          <p:cNvSpPr txBox="1"/>
          <p:nvPr/>
        </p:nvSpPr>
        <p:spPr>
          <a:xfrm>
            <a:off x="622598" y="2006184"/>
            <a:ext cx="8100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Zoom.us </a:t>
            </a:r>
            <a:r>
              <a:rPr lang="ko-KR" altLang="en-US" dirty="0"/>
              <a:t>접속 → 리소스 → </a:t>
            </a:r>
            <a:r>
              <a:rPr lang="en-US" altLang="ko-KR" dirty="0"/>
              <a:t>Zoom </a:t>
            </a:r>
            <a:r>
              <a:rPr lang="ko-KR" altLang="en-US" dirty="0"/>
              <a:t>클라이언트 다운로드 후 설치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5C851-09C3-41B1-8326-3E80F29CADEF}"/>
              </a:ext>
            </a:extLst>
          </p:cNvPr>
          <p:cNvSpPr txBox="1"/>
          <p:nvPr/>
        </p:nvSpPr>
        <p:spPr>
          <a:xfrm>
            <a:off x="622598" y="1557586"/>
            <a:ext cx="20746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Zoom </a:t>
            </a:r>
            <a:r>
              <a:rPr lang="ko-KR" altLang="en-US" dirty="0"/>
              <a:t>다운로드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46E4AA-CB53-4C74-9678-52D80B64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2489304"/>
            <a:ext cx="9603453" cy="29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2022</Words>
  <Application>Microsoft Office PowerPoint</Application>
  <PresentationFormat>사용자 지정</PresentationFormat>
  <Paragraphs>162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Wingdings</vt:lpstr>
      <vt:lpstr>맑은 고딕</vt:lpstr>
      <vt:lpstr>나눔고딕</vt:lpstr>
      <vt:lpstr>Arial</vt:lpstr>
      <vt:lpstr>Office 테마</vt:lpstr>
      <vt:lpstr>  사이버캠퍼스 활용  온라인 시험 부정행위 방지를 위한 지침 </vt:lpstr>
      <vt:lpstr>PowerPoint 프레젠테이션</vt:lpstr>
      <vt:lpstr>PowerPoint 프레젠테이션</vt:lpstr>
      <vt:lpstr>PowerPoint 프레젠테이션</vt:lpstr>
      <vt:lpstr>PowerPoint 프레젠테이션</vt:lpstr>
      <vt:lpstr>3. LMS(사이버캠퍼스) 온라인시험 부정행위 방지 방안</vt:lpstr>
      <vt:lpstr>3. LMS(사이버캠퍼스) 온라인시험 부정행위 방지 방안</vt:lpstr>
      <vt:lpstr>3. LMS(사이버캠퍼스) 온라인시험 부정행위 방지 방안</vt:lpstr>
      <vt:lpstr>3. LMS(사이버캠퍼스) 온라인시험 부정행위 방지 방안</vt:lpstr>
      <vt:lpstr>3. LMS(사이버캠퍼스) 온라인시험 부정행위 방지 방안</vt:lpstr>
      <vt:lpstr>3. LMS(사이버캠퍼스) 온라인시험 부정행위 방지 방안</vt:lpstr>
      <vt:lpstr>3. LMS(사이버캠퍼스) 온라인시험 부정행위 방지 방안</vt:lpstr>
      <vt:lpstr>4. LMS(사이버캠퍼스) 온라인시험 등록 및 평가 방법 안내</vt:lpstr>
      <vt:lpstr>PowerPoint 프레젠테이션</vt:lpstr>
      <vt:lpstr>PowerPoint 프레젠테이션</vt:lpstr>
      <vt:lpstr>4. LMS(사이버캠퍼스) 온라인시험 등록 및 평가 방법 안내</vt:lpstr>
      <vt:lpstr>4. LMS(사이버캠퍼스) 온라인시험 등록 및 평가 방법 안내</vt:lpstr>
      <vt:lpstr>4. LMS(사이버캠퍼스) 온라인시험 등록 및 평가 방법 안내</vt:lpstr>
      <vt:lpstr>4. LMS(사이버캠퍼스) 온라인시험 등록 및 평가 방법 안내</vt:lpstr>
      <vt:lpstr>4. LMS(사이버캠퍼스) 온라인시험 등록 및 평가 방법 안내</vt:lpstr>
      <vt:lpstr>4. LMS(사이버캠퍼스) 온라인시험 등록 및 평가 방법 안내</vt:lpstr>
      <vt:lpstr>4. LMS(사이버캠퍼스) 온라인시험 등록 및 평가 방법 안내</vt:lpstr>
      <vt:lpstr>4. LMS(사이버캠퍼스) 온라인시험 등록 및 평가 방법 안내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chosun</cp:lastModifiedBy>
  <cp:revision>108</cp:revision>
  <dcterms:created xsi:type="dcterms:W3CDTF">2014-11-26T18:26:19Z</dcterms:created>
  <dcterms:modified xsi:type="dcterms:W3CDTF">2020-07-29T06:32:27Z</dcterms:modified>
</cp:coreProperties>
</file>